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07" r:id="rId4"/>
  </p:sldMasterIdLst>
  <p:notesMasterIdLst>
    <p:notesMasterId r:id="rId16"/>
  </p:notesMasterIdLst>
  <p:handoutMasterIdLst>
    <p:handoutMasterId r:id="rId17"/>
  </p:handoutMasterIdLst>
  <p:sldIdLst>
    <p:sldId id="256" r:id="rId5"/>
    <p:sldId id="274" r:id="rId6"/>
    <p:sldId id="275" r:id="rId7"/>
    <p:sldId id="278" r:id="rId8"/>
    <p:sldId id="283" r:id="rId9"/>
    <p:sldId id="277" r:id="rId10"/>
    <p:sldId id="279" r:id="rId11"/>
    <p:sldId id="280" r:id="rId12"/>
    <p:sldId id="281" r:id="rId13"/>
    <p:sldId id="282"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41" autoAdjust="0"/>
  </p:normalViewPr>
  <p:slideViewPr>
    <p:cSldViewPr snapToGrid="0" snapToObjects="1">
      <p:cViewPr varScale="1">
        <p:scale>
          <a:sx n="48" d="100"/>
          <a:sy n="48" d="100"/>
        </p:scale>
        <p:origin x="67" y="71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7192D5-5D73-471B-B19D-0156CFB270C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1A1F37C-7542-4014-84A7-E293C3CD272D}">
      <dgm:prSet/>
      <dgm:spPr/>
      <dgm:t>
        <a:bodyPr/>
        <a:lstStyle/>
        <a:p>
          <a:pPr>
            <a:lnSpc>
              <a:spcPct val="100000"/>
            </a:lnSpc>
          </a:pPr>
          <a:r>
            <a:rPr lang="en-IN" dirty="0"/>
            <a:t>Source : KAGGLE</a:t>
          </a:r>
          <a:endParaRPr lang="en-US" dirty="0"/>
        </a:p>
      </dgm:t>
    </dgm:pt>
    <dgm:pt modelId="{426BC460-14EC-4586-8E4B-2AD7280784B2}" type="parTrans" cxnId="{5735FA0F-0BDD-4FFE-9BCB-FCEFC5862708}">
      <dgm:prSet/>
      <dgm:spPr/>
      <dgm:t>
        <a:bodyPr/>
        <a:lstStyle/>
        <a:p>
          <a:endParaRPr lang="en-US"/>
        </a:p>
      </dgm:t>
    </dgm:pt>
    <dgm:pt modelId="{24D0E243-A5BF-4E79-A19A-B46512C7D71C}" type="sibTrans" cxnId="{5735FA0F-0BDD-4FFE-9BCB-FCEFC5862708}">
      <dgm:prSet/>
      <dgm:spPr/>
      <dgm:t>
        <a:bodyPr/>
        <a:lstStyle/>
        <a:p>
          <a:pPr>
            <a:lnSpc>
              <a:spcPct val="100000"/>
            </a:lnSpc>
          </a:pPr>
          <a:endParaRPr lang="en-US"/>
        </a:p>
      </dgm:t>
    </dgm:pt>
    <dgm:pt modelId="{253C4A82-4AC5-444E-92AC-2D3E628B3A0D}">
      <dgm:prSet/>
      <dgm:spPr/>
      <dgm:t>
        <a:bodyPr/>
        <a:lstStyle/>
        <a:p>
          <a:pPr>
            <a:lnSpc>
              <a:spcPct val="100000"/>
            </a:lnSpc>
          </a:pPr>
          <a:r>
            <a:rPr lang="en-IN"/>
            <a:t>Fields: Food Type, Season, Event Type, Quantity, Food Wastage (in kg).</a:t>
          </a:r>
          <a:endParaRPr lang="en-US"/>
        </a:p>
      </dgm:t>
    </dgm:pt>
    <dgm:pt modelId="{50E201F7-1C99-4F8F-8E33-3820939BE8DB}" type="parTrans" cxnId="{F6718F3D-BCD8-425D-8373-E20A9ADC7A28}">
      <dgm:prSet/>
      <dgm:spPr/>
      <dgm:t>
        <a:bodyPr/>
        <a:lstStyle/>
        <a:p>
          <a:endParaRPr lang="en-US"/>
        </a:p>
      </dgm:t>
    </dgm:pt>
    <dgm:pt modelId="{C1D57BC4-A13D-45A2-B261-7913EE3357B5}" type="sibTrans" cxnId="{F6718F3D-BCD8-425D-8373-E20A9ADC7A28}">
      <dgm:prSet/>
      <dgm:spPr/>
      <dgm:t>
        <a:bodyPr/>
        <a:lstStyle/>
        <a:p>
          <a:endParaRPr lang="en-US"/>
        </a:p>
      </dgm:t>
    </dgm:pt>
    <dgm:pt modelId="{F775A188-C0E7-43BF-A193-C019FE526840}" type="pres">
      <dgm:prSet presAssocID="{3F7192D5-5D73-471B-B19D-0156CFB270CC}" presName="root" presStyleCnt="0">
        <dgm:presLayoutVars>
          <dgm:dir/>
          <dgm:resizeHandles val="exact"/>
        </dgm:presLayoutVars>
      </dgm:prSet>
      <dgm:spPr/>
    </dgm:pt>
    <dgm:pt modelId="{F468A4D4-B5BE-4DE0-B1CE-C37437A6801F}" type="pres">
      <dgm:prSet presAssocID="{3F7192D5-5D73-471B-B19D-0156CFB270CC}" presName="container" presStyleCnt="0">
        <dgm:presLayoutVars>
          <dgm:dir/>
          <dgm:resizeHandles val="exact"/>
        </dgm:presLayoutVars>
      </dgm:prSet>
      <dgm:spPr/>
    </dgm:pt>
    <dgm:pt modelId="{E854D590-A7A1-4650-BD8E-9342F7C69C15}" type="pres">
      <dgm:prSet presAssocID="{B1A1F37C-7542-4014-84A7-E293C3CD272D}" presName="compNode" presStyleCnt="0"/>
      <dgm:spPr/>
    </dgm:pt>
    <dgm:pt modelId="{6AC2CB0A-D2B8-4680-A134-8B649A3BF3D7}" type="pres">
      <dgm:prSet presAssocID="{B1A1F37C-7542-4014-84A7-E293C3CD272D}" presName="iconBgRect" presStyleLbl="bgShp" presStyleIdx="0" presStyleCnt="2"/>
      <dgm:spPr/>
    </dgm:pt>
    <dgm:pt modelId="{4460EB40-0E2C-4807-8359-BEAA9E3032CA}" type="pres">
      <dgm:prSet presAssocID="{B1A1F37C-7542-4014-84A7-E293C3CD27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ma"/>
        </a:ext>
      </dgm:extLst>
    </dgm:pt>
    <dgm:pt modelId="{F43F6A88-6BF8-41C6-8B4B-B56D91ABC3C3}" type="pres">
      <dgm:prSet presAssocID="{B1A1F37C-7542-4014-84A7-E293C3CD272D}" presName="spaceRect" presStyleCnt="0"/>
      <dgm:spPr/>
    </dgm:pt>
    <dgm:pt modelId="{B00651CE-606B-4D27-B1C4-E402AF2DDD8D}" type="pres">
      <dgm:prSet presAssocID="{B1A1F37C-7542-4014-84A7-E293C3CD272D}" presName="textRect" presStyleLbl="revTx" presStyleIdx="0" presStyleCnt="2">
        <dgm:presLayoutVars>
          <dgm:chMax val="1"/>
          <dgm:chPref val="1"/>
        </dgm:presLayoutVars>
      </dgm:prSet>
      <dgm:spPr/>
    </dgm:pt>
    <dgm:pt modelId="{1160F619-CFFB-41C3-A3FB-E86E3ACA21D7}" type="pres">
      <dgm:prSet presAssocID="{24D0E243-A5BF-4E79-A19A-B46512C7D71C}" presName="sibTrans" presStyleLbl="sibTrans2D1" presStyleIdx="0" presStyleCnt="0"/>
      <dgm:spPr/>
    </dgm:pt>
    <dgm:pt modelId="{B6182CBA-F331-4BBF-B7F9-37D5463A589D}" type="pres">
      <dgm:prSet presAssocID="{253C4A82-4AC5-444E-92AC-2D3E628B3A0D}" presName="compNode" presStyleCnt="0"/>
      <dgm:spPr/>
    </dgm:pt>
    <dgm:pt modelId="{BF367970-0AA5-4D45-AD75-0C13DC9B4C3A}" type="pres">
      <dgm:prSet presAssocID="{253C4A82-4AC5-444E-92AC-2D3E628B3A0D}" presName="iconBgRect" presStyleLbl="bgShp" presStyleIdx="1" presStyleCnt="2"/>
      <dgm:spPr/>
    </dgm:pt>
    <dgm:pt modelId="{7CA59B24-0093-4114-8DE5-93B94837E463}" type="pres">
      <dgm:prSet presAssocID="{253C4A82-4AC5-444E-92AC-2D3E628B3A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in"/>
        </a:ext>
      </dgm:extLst>
    </dgm:pt>
    <dgm:pt modelId="{775E0058-EC2E-4F81-A38C-1367464F7068}" type="pres">
      <dgm:prSet presAssocID="{253C4A82-4AC5-444E-92AC-2D3E628B3A0D}" presName="spaceRect" presStyleCnt="0"/>
      <dgm:spPr/>
    </dgm:pt>
    <dgm:pt modelId="{5C7548DB-1005-416F-98AB-485045319858}" type="pres">
      <dgm:prSet presAssocID="{253C4A82-4AC5-444E-92AC-2D3E628B3A0D}" presName="textRect" presStyleLbl="revTx" presStyleIdx="1" presStyleCnt="2">
        <dgm:presLayoutVars>
          <dgm:chMax val="1"/>
          <dgm:chPref val="1"/>
        </dgm:presLayoutVars>
      </dgm:prSet>
      <dgm:spPr/>
    </dgm:pt>
  </dgm:ptLst>
  <dgm:cxnLst>
    <dgm:cxn modelId="{5735FA0F-0BDD-4FFE-9BCB-FCEFC5862708}" srcId="{3F7192D5-5D73-471B-B19D-0156CFB270CC}" destId="{B1A1F37C-7542-4014-84A7-E293C3CD272D}" srcOrd="0" destOrd="0" parTransId="{426BC460-14EC-4586-8E4B-2AD7280784B2}" sibTransId="{24D0E243-A5BF-4E79-A19A-B46512C7D71C}"/>
    <dgm:cxn modelId="{1D8E6512-B449-4302-8BBB-CF59F6B0A919}" type="presOf" srcId="{B1A1F37C-7542-4014-84A7-E293C3CD272D}" destId="{B00651CE-606B-4D27-B1C4-E402AF2DDD8D}" srcOrd="0" destOrd="0" presId="urn:microsoft.com/office/officeart/2018/2/layout/IconCircleList"/>
    <dgm:cxn modelId="{4226E719-5468-4528-A5B5-3DD33EAA7F2B}" type="presOf" srcId="{3F7192D5-5D73-471B-B19D-0156CFB270CC}" destId="{F775A188-C0E7-43BF-A193-C019FE526840}" srcOrd="0" destOrd="0" presId="urn:microsoft.com/office/officeart/2018/2/layout/IconCircleList"/>
    <dgm:cxn modelId="{F6718F3D-BCD8-425D-8373-E20A9ADC7A28}" srcId="{3F7192D5-5D73-471B-B19D-0156CFB270CC}" destId="{253C4A82-4AC5-444E-92AC-2D3E628B3A0D}" srcOrd="1" destOrd="0" parTransId="{50E201F7-1C99-4F8F-8E33-3820939BE8DB}" sibTransId="{C1D57BC4-A13D-45A2-B261-7913EE3357B5}"/>
    <dgm:cxn modelId="{FFB77465-A8E9-46A5-8BFF-7DB6EE9AD024}" type="presOf" srcId="{253C4A82-4AC5-444E-92AC-2D3E628B3A0D}" destId="{5C7548DB-1005-416F-98AB-485045319858}" srcOrd="0" destOrd="0" presId="urn:microsoft.com/office/officeart/2018/2/layout/IconCircleList"/>
    <dgm:cxn modelId="{7B85C895-D4A3-4BEC-9475-014BB1333A79}" type="presOf" srcId="{24D0E243-A5BF-4E79-A19A-B46512C7D71C}" destId="{1160F619-CFFB-41C3-A3FB-E86E3ACA21D7}" srcOrd="0" destOrd="0" presId="urn:microsoft.com/office/officeart/2018/2/layout/IconCircleList"/>
    <dgm:cxn modelId="{F1799D41-C51F-4E89-A79C-4C31119673CF}" type="presParOf" srcId="{F775A188-C0E7-43BF-A193-C019FE526840}" destId="{F468A4D4-B5BE-4DE0-B1CE-C37437A6801F}" srcOrd="0" destOrd="0" presId="urn:microsoft.com/office/officeart/2018/2/layout/IconCircleList"/>
    <dgm:cxn modelId="{69929B19-1E5F-4FFE-860D-D781BDB50BAA}" type="presParOf" srcId="{F468A4D4-B5BE-4DE0-B1CE-C37437A6801F}" destId="{E854D590-A7A1-4650-BD8E-9342F7C69C15}" srcOrd="0" destOrd="0" presId="urn:microsoft.com/office/officeart/2018/2/layout/IconCircleList"/>
    <dgm:cxn modelId="{A1169C28-789A-4EBF-B9EB-4DC86BA21043}" type="presParOf" srcId="{E854D590-A7A1-4650-BD8E-9342F7C69C15}" destId="{6AC2CB0A-D2B8-4680-A134-8B649A3BF3D7}" srcOrd="0" destOrd="0" presId="urn:microsoft.com/office/officeart/2018/2/layout/IconCircleList"/>
    <dgm:cxn modelId="{581D71C6-BCB8-4B05-B136-002543BDEFDE}" type="presParOf" srcId="{E854D590-A7A1-4650-BD8E-9342F7C69C15}" destId="{4460EB40-0E2C-4807-8359-BEAA9E3032CA}" srcOrd="1" destOrd="0" presId="urn:microsoft.com/office/officeart/2018/2/layout/IconCircleList"/>
    <dgm:cxn modelId="{E5E8E636-8482-4A0D-93DE-439C47292BCC}" type="presParOf" srcId="{E854D590-A7A1-4650-BD8E-9342F7C69C15}" destId="{F43F6A88-6BF8-41C6-8B4B-B56D91ABC3C3}" srcOrd="2" destOrd="0" presId="urn:microsoft.com/office/officeart/2018/2/layout/IconCircleList"/>
    <dgm:cxn modelId="{CB59AB54-907E-4BF3-9882-749333578BB5}" type="presParOf" srcId="{E854D590-A7A1-4650-BD8E-9342F7C69C15}" destId="{B00651CE-606B-4D27-B1C4-E402AF2DDD8D}" srcOrd="3" destOrd="0" presId="urn:microsoft.com/office/officeart/2018/2/layout/IconCircleList"/>
    <dgm:cxn modelId="{9CADA890-0854-4870-BCEF-2394DB3C8501}" type="presParOf" srcId="{F468A4D4-B5BE-4DE0-B1CE-C37437A6801F}" destId="{1160F619-CFFB-41C3-A3FB-E86E3ACA21D7}" srcOrd="1" destOrd="0" presId="urn:microsoft.com/office/officeart/2018/2/layout/IconCircleList"/>
    <dgm:cxn modelId="{1401962C-A54A-4A1A-AD03-A8E8091D793A}" type="presParOf" srcId="{F468A4D4-B5BE-4DE0-B1CE-C37437A6801F}" destId="{B6182CBA-F331-4BBF-B7F9-37D5463A589D}" srcOrd="2" destOrd="0" presId="urn:microsoft.com/office/officeart/2018/2/layout/IconCircleList"/>
    <dgm:cxn modelId="{A58C8424-A768-425C-911B-79E5C734D746}" type="presParOf" srcId="{B6182CBA-F331-4BBF-B7F9-37D5463A589D}" destId="{BF367970-0AA5-4D45-AD75-0C13DC9B4C3A}" srcOrd="0" destOrd="0" presId="urn:microsoft.com/office/officeart/2018/2/layout/IconCircleList"/>
    <dgm:cxn modelId="{8B3BC93E-057E-463E-933F-0A1209E116A4}" type="presParOf" srcId="{B6182CBA-F331-4BBF-B7F9-37D5463A589D}" destId="{7CA59B24-0093-4114-8DE5-93B94837E463}" srcOrd="1" destOrd="0" presId="urn:microsoft.com/office/officeart/2018/2/layout/IconCircleList"/>
    <dgm:cxn modelId="{41445A70-0162-4DF2-94F7-6161DE3C2D28}" type="presParOf" srcId="{B6182CBA-F331-4BBF-B7F9-37D5463A589D}" destId="{775E0058-EC2E-4F81-A38C-1367464F7068}" srcOrd="2" destOrd="0" presId="urn:microsoft.com/office/officeart/2018/2/layout/IconCircleList"/>
    <dgm:cxn modelId="{1845EA05-C0A2-4CCF-AA8A-B7E0DFBE79BF}" type="presParOf" srcId="{B6182CBA-F331-4BBF-B7F9-37D5463A589D}" destId="{5C7548DB-1005-416F-98AB-48504531985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A628DF-FDF7-4E85-9164-88D79BF7468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743513D-46DC-4E90-8FD2-AA3B073FCF0E}">
      <dgm:prSet/>
      <dgm:spPr/>
      <dgm:t>
        <a:bodyPr/>
        <a:lstStyle/>
        <a:p>
          <a:r>
            <a:rPr lang="en-IN"/>
            <a:t>Learnings:</a:t>
          </a:r>
          <a:endParaRPr lang="en-US"/>
        </a:p>
      </dgm:t>
    </dgm:pt>
    <dgm:pt modelId="{D2DD34A0-6256-46AB-A858-FE83AEC2102B}" type="parTrans" cxnId="{6D5D28A4-4699-405D-9841-40D7E61B5356}">
      <dgm:prSet/>
      <dgm:spPr/>
      <dgm:t>
        <a:bodyPr/>
        <a:lstStyle/>
        <a:p>
          <a:endParaRPr lang="en-US"/>
        </a:p>
      </dgm:t>
    </dgm:pt>
    <dgm:pt modelId="{FECC7F1F-6DD4-47C2-9E5B-C1555ACC211E}" type="sibTrans" cxnId="{6D5D28A4-4699-405D-9841-40D7E61B5356}">
      <dgm:prSet/>
      <dgm:spPr/>
      <dgm:t>
        <a:bodyPr/>
        <a:lstStyle/>
        <a:p>
          <a:endParaRPr lang="en-US"/>
        </a:p>
      </dgm:t>
    </dgm:pt>
    <dgm:pt modelId="{C3FC50D4-97E6-4010-A74B-4638D3FF257B}">
      <dgm:prSet/>
      <dgm:spPr/>
      <dgm:t>
        <a:bodyPr/>
        <a:lstStyle/>
        <a:p>
          <a:r>
            <a:rPr lang="en-IN"/>
            <a:t>Major contributors to food wastage.</a:t>
          </a:r>
          <a:endParaRPr lang="en-US"/>
        </a:p>
      </dgm:t>
    </dgm:pt>
    <dgm:pt modelId="{6A15D5C1-C25D-446F-8D51-951D322F06D3}" type="parTrans" cxnId="{8749857D-FC9A-4C39-9CD8-DB3611F5FE0B}">
      <dgm:prSet/>
      <dgm:spPr/>
      <dgm:t>
        <a:bodyPr/>
        <a:lstStyle/>
        <a:p>
          <a:endParaRPr lang="en-US"/>
        </a:p>
      </dgm:t>
    </dgm:pt>
    <dgm:pt modelId="{2F537B50-EE99-4296-8ACE-D0B17ECBD0AA}" type="sibTrans" cxnId="{8749857D-FC9A-4C39-9CD8-DB3611F5FE0B}">
      <dgm:prSet/>
      <dgm:spPr/>
      <dgm:t>
        <a:bodyPr/>
        <a:lstStyle/>
        <a:p>
          <a:endParaRPr lang="en-US"/>
        </a:p>
      </dgm:t>
    </dgm:pt>
    <dgm:pt modelId="{E16085BB-12EA-438D-BDBC-7AC585C0C325}">
      <dgm:prSet/>
      <dgm:spPr/>
      <dgm:t>
        <a:bodyPr/>
        <a:lstStyle/>
        <a:p>
          <a:r>
            <a:rPr lang="en-IN"/>
            <a:t>Impact of seasons and events on wastage.</a:t>
          </a:r>
          <a:endParaRPr lang="en-US"/>
        </a:p>
      </dgm:t>
    </dgm:pt>
    <dgm:pt modelId="{2FBB5C59-0394-4C22-B825-B0BD52593F6B}" type="parTrans" cxnId="{83842783-217B-4509-9936-4EBC39A10D76}">
      <dgm:prSet/>
      <dgm:spPr/>
      <dgm:t>
        <a:bodyPr/>
        <a:lstStyle/>
        <a:p>
          <a:endParaRPr lang="en-US"/>
        </a:p>
      </dgm:t>
    </dgm:pt>
    <dgm:pt modelId="{519A3AF6-9C8E-4C89-BE06-BFA18DA785B5}" type="sibTrans" cxnId="{83842783-217B-4509-9936-4EBC39A10D76}">
      <dgm:prSet/>
      <dgm:spPr/>
      <dgm:t>
        <a:bodyPr/>
        <a:lstStyle/>
        <a:p>
          <a:endParaRPr lang="en-US"/>
        </a:p>
      </dgm:t>
    </dgm:pt>
    <dgm:pt modelId="{6A46F23F-B079-4465-81A6-E5BB41E87929}">
      <dgm:prSet/>
      <dgm:spPr/>
      <dgm:t>
        <a:bodyPr/>
        <a:lstStyle/>
        <a:p>
          <a:r>
            <a:rPr lang="en-IN"/>
            <a:t>Outcomes:</a:t>
          </a:r>
          <a:endParaRPr lang="en-US"/>
        </a:p>
      </dgm:t>
    </dgm:pt>
    <dgm:pt modelId="{A6ED50D8-8F75-4B0F-B337-70FF30D835AC}" type="parTrans" cxnId="{39D0856B-6782-46B5-8019-80B230E5E19D}">
      <dgm:prSet/>
      <dgm:spPr/>
      <dgm:t>
        <a:bodyPr/>
        <a:lstStyle/>
        <a:p>
          <a:endParaRPr lang="en-US"/>
        </a:p>
      </dgm:t>
    </dgm:pt>
    <dgm:pt modelId="{0C11C8D9-CE3F-49DB-B4DD-F5D29A64EAD0}" type="sibTrans" cxnId="{39D0856B-6782-46B5-8019-80B230E5E19D}">
      <dgm:prSet/>
      <dgm:spPr/>
      <dgm:t>
        <a:bodyPr/>
        <a:lstStyle/>
        <a:p>
          <a:endParaRPr lang="en-US"/>
        </a:p>
      </dgm:t>
    </dgm:pt>
    <dgm:pt modelId="{2A703BAB-A0E8-4237-842B-946408C8EA32}">
      <dgm:prSet/>
      <dgm:spPr/>
      <dgm:t>
        <a:bodyPr/>
        <a:lstStyle/>
        <a:p>
          <a:r>
            <a:rPr lang="en-IN"/>
            <a:t>Identify actionable insights to minimize wastage.</a:t>
          </a:r>
          <a:endParaRPr lang="en-US"/>
        </a:p>
      </dgm:t>
    </dgm:pt>
    <dgm:pt modelId="{C344B774-79C8-4E1C-8C0F-1674FBEA2DAF}" type="parTrans" cxnId="{589AE2F9-CC97-46F4-8085-BAA44F65991C}">
      <dgm:prSet/>
      <dgm:spPr/>
      <dgm:t>
        <a:bodyPr/>
        <a:lstStyle/>
        <a:p>
          <a:endParaRPr lang="en-US"/>
        </a:p>
      </dgm:t>
    </dgm:pt>
    <dgm:pt modelId="{C1949327-CAED-4BF7-8542-1E1C3E54A81E}" type="sibTrans" cxnId="{589AE2F9-CC97-46F4-8085-BAA44F65991C}">
      <dgm:prSet/>
      <dgm:spPr/>
      <dgm:t>
        <a:bodyPr/>
        <a:lstStyle/>
        <a:p>
          <a:endParaRPr lang="en-US"/>
        </a:p>
      </dgm:t>
    </dgm:pt>
    <dgm:pt modelId="{42CA0298-51AC-42B8-AE58-73931705F721}" type="pres">
      <dgm:prSet presAssocID="{00A628DF-FDF7-4E85-9164-88D79BF74687}" presName="linear" presStyleCnt="0">
        <dgm:presLayoutVars>
          <dgm:animLvl val="lvl"/>
          <dgm:resizeHandles val="exact"/>
        </dgm:presLayoutVars>
      </dgm:prSet>
      <dgm:spPr/>
    </dgm:pt>
    <dgm:pt modelId="{9B371F58-82D4-4A14-903C-103FD85D6420}" type="pres">
      <dgm:prSet presAssocID="{A743513D-46DC-4E90-8FD2-AA3B073FCF0E}" presName="parentText" presStyleLbl="node1" presStyleIdx="0" presStyleCnt="5">
        <dgm:presLayoutVars>
          <dgm:chMax val="0"/>
          <dgm:bulletEnabled val="1"/>
        </dgm:presLayoutVars>
      </dgm:prSet>
      <dgm:spPr/>
    </dgm:pt>
    <dgm:pt modelId="{14FD2AEA-1F6A-41D6-9AA5-8855E443AB29}" type="pres">
      <dgm:prSet presAssocID="{FECC7F1F-6DD4-47C2-9E5B-C1555ACC211E}" presName="spacer" presStyleCnt="0"/>
      <dgm:spPr/>
    </dgm:pt>
    <dgm:pt modelId="{6213CA41-B6DF-4C4B-9356-674D9226994F}" type="pres">
      <dgm:prSet presAssocID="{C3FC50D4-97E6-4010-A74B-4638D3FF257B}" presName="parentText" presStyleLbl="node1" presStyleIdx="1" presStyleCnt="5">
        <dgm:presLayoutVars>
          <dgm:chMax val="0"/>
          <dgm:bulletEnabled val="1"/>
        </dgm:presLayoutVars>
      </dgm:prSet>
      <dgm:spPr/>
    </dgm:pt>
    <dgm:pt modelId="{D0E8B510-2B3A-4CB8-A315-14D1EA704828}" type="pres">
      <dgm:prSet presAssocID="{2F537B50-EE99-4296-8ACE-D0B17ECBD0AA}" presName="spacer" presStyleCnt="0"/>
      <dgm:spPr/>
    </dgm:pt>
    <dgm:pt modelId="{7A3D555D-638A-4C50-8ED3-3AF2B2A5484E}" type="pres">
      <dgm:prSet presAssocID="{E16085BB-12EA-438D-BDBC-7AC585C0C325}" presName="parentText" presStyleLbl="node1" presStyleIdx="2" presStyleCnt="5">
        <dgm:presLayoutVars>
          <dgm:chMax val="0"/>
          <dgm:bulletEnabled val="1"/>
        </dgm:presLayoutVars>
      </dgm:prSet>
      <dgm:spPr/>
    </dgm:pt>
    <dgm:pt modelId="{E9C90761-893B-44E5-9537-E0C8F799F8E9}" type="pres">
      <dgm:prSet presAssocID="{519A3AF6-9C8E-4C89-BE06-BFA18DA785B5}" presName="spacer" presStyleCnt="0"/>
      <dgm:spPr/>
    </dgm:pt>
    <dgm:pt modelId="{B225496E-5D1F-4596-A5FC-E31D5ED2B8F4}" type="pres">
      <dgm:prSet presAssocID="{6A46F23F-B079-4465-81A6-E5BB41E87929}" presName="parentText" presStyleLbl="node1" presStyleIdx="3" presStyleCnt="5">
        <dgm:presLayoutVars>
          <dgm:chMax val="0"/>
          <dgm:bulletEnabled val="1"/>
        </dgm:presLayoutVars>
      </dgm:prSet>
      <dgm:spPr/>
    </dgm:pt>
    <dgm:pt modelId="{A9569A22-CAD1-4FFA-9CBE-90A2600415D5}" type="pres">
      <dgm:prSet presAssocID="{0C11C8D9-CE3F-49DB-B4DD-F5D29A64EAD0}" presName="spacer" presStyleCnt="0"/>
      <dgm:spPr/>
    </dgm:pt>
    <dgm:pt modelId="{DD6DA6BA-41F7-4C7B-8979-267423F76DCD}" type="pres">
      <dgm:prSet presAssocID="{2A703BAB-A0E8-4237-842B-946408C8EA32}" presName="parentText" presStyleLbl="node1" presStyleIdx="4" presStyleCnt="5">
        <dgm:presLayoutVars>
          <dgm:chMax val="0"/>
          <dgm:bulletEnabled val="1"/>
        </dgm:presLayoutVars>
      </dgm:prSet>
      <dgm:spPr/>
    </dgm:pt>
  </dgm:ptLst>
  <dgm:cxnLst>
    <dgm:cxn modelId="{6FE53620-E688-45F4-ADEC-E1C77DDB4C5E}" type="presOf" srcId="{A743513D-46DC-4E90-8FD2-AA3B073FCF0E}" destId="{9B371F58-82D4-4A14-903C-103FD85D6420}" srcOrd="0" destOrd="0" presId="urn:microsoft.com/office/officeart/2005/8/layout/vList2"/>
    <dgm:cxn modelId="{7A47292C-2325-4ACD-A64C-C9C5050074F3}" type="presOf" srcId="{00A628DF-FDF7-4E85-9164-88D79BF74687}" destId="{42CA0298-51AC-42B8-AE58-73931705F721}" srcOrd="0" destOrd="0" presId="urn:microsoft.com/office/officeart/2005/8/layout/vList2"/>
    <dgm:cxn modelId="{B78C3C3A-7740-4E50-A36C-5888EBF6FF52}" type="presOf" srcId="{6A46F23F-B079-4465-81A6-E5BB41E87929}" destId="{B225496E-5D1F-4596-A5FC-E31D5ED2B8F4}" srcOrd="0" destOrd="0" presId="urn:microsoft.com/office/officeart/2005/8/layout/vList2"/>
    <dgm:cxn modelId="{DB49EE47-634F-4311-98AD-EAF66088386D}" type="presOf" srcId="{E16085BB-12EA-438D-BDBC-7AC585C0C325}" destId="{7A3D555D-638A-4C50-8ED3-3AF2B2A5484E}" srcOrd="0" destOrd="0" presId="urn:microsoft.com/office/officeart/2005/8/layout/vList2"/>
    <dgm:cxn modelId="{39D0856B-6782-46B5-8019-80B230E5E19D}" srcId="{00A628DF-FDF7-4E85-9164-88D79BF74687}" destId="{6A46F23F-B079-4465-81A6-E5BB41E87929}" srcOrd="3" destOrd="0" parTransId="{A6ED50D8-8F75-4B0F-B337-70FF30D835AC}" sibTransId="{0C11C8D9-CE3F-49DB-B4DD-F5D29A64EAD0}"/>
    <dgm:cxn modelId="{8749857D-FC9A-4C39-9CD8-DB3611F5FE0B}" srcId="{00A628DF-FDF7-4E85-9164-88D79BF74687}" destId="{C3FC50D4-97E6-4010-A74B-4638D3FF257B}" srcOrd="1" destOrd="0" parTransId="{6A15D5C1-C25D-446F-8D51-951D322F06D3}" sibTransId="{2F537B50-EE99-4296-8ACE-D0B17ECBD0AA}"/>
    <dgm:cxn modelId="{D1060D7F-789F-4D20-929B-4699497B1C4E}" type="presOf" srcId="{2A703BAB-A0E8-4237-842B-946408C8EA32}" destId="{DD6DA6BA-41F7-4C7B-8979-267423F76DCD}" srcOrd="0" destOrd="0" presId="urn:microsoft.com/office/officeart/2005/8/layout/vList2"/>
    <dgm:cxn modelId="{83842783-217B-4509-9936-4EBC39A10D76}" srcId="{00A628DF-FDF7-4E85-9164-88D79BF74687}" destId="{E16085BB-12EA-438D-BDBC-7AC585C0C325}" srcOrd="2" destOrd="0" parTransId="{2FBB5C59-0394-4C22-B825-B0BD52593F6B}" sibTransId="{519A3AF6-9C8E-4C89-BE06-BFA18DA785B5}"/>
    <dgm:cxn modelId="{6D5D28A4-4699-405D-9841-40D7E61B5356}" srcId="{00A628DF-FDF7-4E85-9164-88D79BF74687}" destId="{A743513D-46DC-4E90-8FD2-AA3B073FCF0E}" srcOrd="0" destOrd="0" parTransId="{D2DD34A0-6256-46AB-A858-FE83AEC2102B}" sibTransId="{FECC7F1F-6DD4-47C2-9E5B-C1555ACC211E}"/>
    <dgm:cxn modelId="{2BE5CCB9-AC63-42DA-83D7-6D4F6FF48FB5}" type="presOf" srcId="{C3FC50D4-97E6-4010-A74B-4638D3FF257B}" destId="{6213CA41-B6DF-4C4B-9356-674D9226994F}" srcOrd="0" destOrd="0" presId="urn:microsoft.com/office/officeart/2005/8/layout/vList2"/>
    <dgm:cxn modelId="{589AE2F9-CC97-46F4-8085-BAA44F65991C}" srcId="{00A628DF-FDF7-4E85-9164-88D79BF74687}" destId="{2A703BAB-A0E8-4237-842B-946408C8EA32}" srcOrd="4" destOrd="0" parTransId="{C344B774-79C8-4E1C-8C0F-1674FBEA2DAF}" sibTransId="{C1949327-CAED-4BF7-8542-1E1C3E54A81E}"/>
    <dgm:cxn modelId="{D51A69D3-1CA7-4768-BECD-ACFC6E26DED1}" type="presParOf" srcId="{42CA0298-51AC-42B8-AE58-73931705F721}" destId="{9B371F58-82D4-4A14-903C-103FD85D6420}" srcOrd="0" destOrd="0" presId="urn:microsoft.com/office/officeart/2005/8/layout/vList2"/>
    <dgm:cxn modelId="{00465BC3-FA0D-42E6-88A0-DE2BAB95A2B4}" type="presParOf" srcId="{42CA0298-51AC-42B8-AE58-73931705F721}" destId="{14FD2AEA-1F6A-41D6-9AA5-8855E443AB29}" srcOrd="1" destOrd="0" presId="urn:microsoft.com/office/officeart/2005/8/layout/vList2"/>
    <dgm:cxn modelId="{461E4461-40A8-4F1D-9D06-FAC443DE0BE2}" type="presParOf" srcId="{42CA0298-51AC-42B8-AE58-73931705F721}" destId="{6213CA41-B6DF-4C4B-9356-674D9226994F}" srcOrd="2" destOrd="0" presId="urn:microsoft.com/office/officeart/2005/8/layout/vList2"/>
    <dgm:cxn modelId="{66FDD132-E6CF-4645-B713-9ADFCE937CDC}" type="presParOf" srcId="{42CA0298-51AC-42B8-AE58-73931705F721}" destId="{D0E8B510-2B3A-4CB8-A315-14D1EA704828}" srcOrd="3" destOrd="0" presId="urn:microsoft.com/office/officeart/2005/8/layout/vList2"/>
    <dgm:cxn modelId="{9B3C737A-98C1-4EBE-B8FD-14BA513FE0EB}" type="presParOf" srcId="{42CA0298-51AC-42B8-AE58-73931705F721}" destId="{7A3D555D-638A-4C50-8ED3-3AF2B2A5484E}" srcOrd="4" destOrd="0" presId="urn:microsoft.com/office/officeart/2005/8/layout/vList2"/>
    <dgm:cxn modelId="{7060D639-9FC4-47BE-81BE-3B5F95AA41B5}" type="presParOf" srcId="{42CA0298-51AC-42B8-AE58-73931705F721}" destId="{E9C90761-893B-44E5-9537-E0C8F799F8E9}" srcOrd="5" destOrd="0" presId="urn:microsoft.com/office/officeart/2005/8/layout/vList2"/>
    <dgm:cxn modelId="{68CAC12C-23F3-4BC8-AC25-D7A020ED851D}" type="presParOf" srcId="{42CA0298-51AC-42B8-AE58-73931705F721}" destId="{B225496E-5D1F-4596-A5FC-E31D5ED2B8F4}" srcOrd="6" destOrd="0" presId="urn:microsoft.com/office/officeart/2005/8/layout/vList2"/>
    <dgm:cxn modelId="{C2EFD847-0DFA-4A8A-AF6E-E1C96D76802D}" type="presParOf" srcId="{42CA0298-51AC-42B8-AE58-73931705F721}" destId="{A9569A22-CAD1-4FFA-9CBE-90A2600415D5}" srcOrd="7" destOrd="0" presId="urn:microsoft.com/office/officeart/2005/8/layout/vList2"/>
    <dgm:cxn modelId="{93E7AB2D-69DF-47EF-892E-3F41D68C632D}" type="presParOf" srcId="{42CA0298-51AC-42B8-AE58-73931705F721}" destId="{DD6DA6BA-41F7-4C7B-8979-267423F76DC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2CB0A-D2B8-4680-A134-8B649A3BF3D7}">
      <dsp:nvSpPr>
        <dsp:cNvPr id="0" name=""/>
        <dsp:cNvSpPr/>
      </dsp:nvSpPr>
      <dsp:spPr>
        <a:xfrm>
          <a:off x="476804" y="584868"/>
          <a:ext cx="764759" cy="76475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0EB40-0E2C-4807-8359-BEAA9E3032CA}">
      <dsp:nvSpPr>
        <dsp:cNvPr id="0" name=""/>
        <dsp:cNvSpPr/>
      </dsp:nvSpPr>
      <dsp:spPr>
        <a:xfrm>
          <a:off x="637404" y="745468"/>
          <a:ext cx="443560" cy="44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0651CE-606B-4D27-B1C4-E402AF2DDD8D}">
      <dsp:nvSpPr>
        <dsp:cNvPr id="0" name=""/>
        <dsp:cNvSpPr/>
      </dsp:nvSpPr>
      <dsp:spPr>
        <a:xfrm>
          <a:off x="1405441" y="584868"/>
          <a:ext cx="1802647" cy="764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dirty="0"/>
            <a:t>Source : KAGGLE</a:t>
          </a:r>
          <a:endParaRPr lang="en-US" sz="1400" kern="1200" dirty="0"/>
        </a:p>
      </dsp:txBody>
      <dsp:txXfrm>
        <a:off x="1405441" y="584868"/>
        <a:ext cx="1802647" cy="764759"/>
      </dsp:txXfrm>
    </dsp:sp>
    <dsp:sp modelId="{BF367970-0AA5-4D45-AD75-0C13DC9B4C3A}">
      <dsp:nvSpPr>
        <dsp:cNvPr id="0" name=""/>
        <dsp:cNvSpPr/>
      </dsp:nvSpPr>
      <dsp:spPr>
        <a:xfrm>
          <a:off x="3522186" y="584868"/>
          <a:ext cx="764759" cy="76475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59B24-0093-4114-8DE5-93B94837E463}">
      <dsp:nvSpPr>
        <dsp:cNvPr id="0" name=""/>
        <dsp:cNvSpPr/>
      </dsp:nvSpPr>
      <dsp:spPr>
        <a:xfrm>
          <a:off x="3682786" y="745468"/>
          <a:ext cx="443560" cy="44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7548DB-1005-416F-98AB-485045319858}">
      <dsp:nvSpPr>
        <dsp:cNvPr id="0" name=""/>
        <dsp:cNvSpPr/>
      </dsp:nvSpPr>
      <dsp:spPr>
        <a:xfrm>
          <a:off x="4450823" y="584868"/>
          <a:ext cx="1802647" cy="764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Fields: Food Type, Season, Event Type, Quantity, Food Wastage (in kg).</a:t>
          </a:r>
          <a:endParaRPr lang="en-US" sz="1400" kern="1200"/>
        </a:p>
      </dsp:txBody>
      <dsp:txXfrm>
        <a:off x="4450823" y="584868"/>
        <a:ext cx="1802647" cy="764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71F58-82D4-4A14-903C-103FD85D6420}">
      <dsp:nvSpPr>
        <dsp:cNvPr id="0" name=""/>
        <dsp:cNvSpPr/>
      </dsp:nvSpPr>
      <dsp:spPr>
        <a:xfrm>
          <a:off x="0" y="82127"/>
          <a:ext cx="5141912" cy="9886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Learnings:</a:t>
          </a:r>
          <a:endParaRPr lang="en-US" sz="2600" kern="1200"/>
        </a:p>
      </dsp:txBody>
      <dsp:txXfrm>
        <a:off x="48262" y="130389"/>
        <a:ext cx="5045388" cy="892126"/>
      </dsp:txXfrm>
    </dsp:sp>
    <dsp:sp modelId="{6213CA41-B6DF-4C4B-9356-674D9226994F}">
      <dsp:nvSpPr>
        <dsp:cNvPr id="0" name=""/>
        <dsp:cNvSpPr/>
      </dsp:nvSpPr>
      <dsp:spPr>
        <a:xfrm>
          <a:off x="0" y="1145657"/>
          <a:ext cx="5141912" cy="988650"/>
        </a:xfrm>
        <a:prstGeom prst="roundRect">
          <a:avLst/>
        </a:prstGeom>
        <a:solidFill>
          <a:schemeClr val="accent2">
            <a:hueOff val="-848244"/>
            <a:satOff val="2796"/>
            <a:lumOff val="299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Major contributors to food wastage.</a:t>
          </a:r>
          <a:endParaRPr lang="en-US" sz="2600" kern="1200"/>
        </a:p>
      </dsp:txBody>
      <dsp:txXfrm>
        <a:off x="48262" y="1193919"/>
        <a:ext cx="5045388" cy="892126"/>
      </dsp:txXfrm>
    </dsp:sp>
    <dsp:sp modelId="{7A3D555D-638A-4C50-8ED3-3AF2B2A5484E}">
      <dsp:nvSpPr>
        <dsp:cNvPr id="0" name=""/>
        <dsp:cNvSpPr/>
      </dsp:nvSpPr>
      <dsp:spPr>
        <a:xfrm>
          <a:off x="0" y="2209187"/>
          <a:ext cx="5141912" cy="988650"/>
        </a:xfrm>
        <a:prstGeom prst="roundRect">
          <a:avLst/>
        </a:prstGeom>
        <a:solidFill>
          <a:schemeClr val="accent2">
            <a:hueOff val="-1696488"/>
            <a:satOff val="5592"/>
            <a:lumOff val="59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Impact of seasons and events on wastage.</a:t>
          </a:r>
          <a:endParaRPr lang="en-US" sz="2600" kern="1200"/>
        </a:p>
      </dsp:txBody>
      <dsp:txXfrm>
        <a:off x="48262" y="2257449"/>
        <a:ext cx="5045388" cy="892126"/>
      </dsp:txXfrm>
    </dsp:sp>
    <dsp:sp modelId="{B225496E-5D1F-4596-A5FC-E31D5ED2B8F4}">
      <dsp:nvSpPr>
        <dsp:cNvPr id="0" name=""/>
        <dsp:cNvSpPr/>
      </dsp:nvSpPr>
      <dsp:spPr>
        <a:xfrm>
          <a:off x="0" y="3272717"/>
          <a:ext cx="5141912" cy="988650"/>
        </a:xfrm>
        <a:prstGeom prst="roundRect">
          <a:avLst/>
        </a:prstGeom>
        <a:solidFill>
          <a:schemeClr val="accent2">
            <a:hueOff val="-2544732"/>
            <a:satOff val="8389"/>
            <a:lumOff val="89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Outcomes:</a:t>
          </a:r>
          <a:endParaRPr lang="en-US" sz="2600" kern="1200"/>
        </a:p>
      </dsp:txBody>
      <dsp:txXfrm>
        <a:off x="48262" y="3320979"/>
        <a:ext cx="5045388" cy="892126"/>
      </dsp:txXfrm>
    </dsp:sp>
    <dsp:sp modelId="{DD6DA6BA-41F7-4C7B-8979-267423F76DCD}">
      <dsp:nvSpPr>
        <dsp:cNvPr id="0" name=""/>
        <dsp:cNvSpPr/>
      </dsp:nvSpPr>
      <dsp:spPr>
        <a:xfrm>
          <a:off x="0" y="4336247"/>
          <a:ext cx="5141912" cy="988650"/>
        </a:xfrm>
        <a:prstGeom prst="roundRect">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Identify actionable insights to minimize wastage.</a:t>
          </a:r>
          <a:endParaRPr lang="en-US" sz="2600" kern="1200"/>
        </a:p>
      </dsp:txBody>
      <dsp:txXfrm>
        <a:off x="48262" y="4384509"/>
        <a:ext cx="5045388" cy="89212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11/30/2024</a:t>
            </a:fld>
            <a:endParaRPr lang="en-US" dirty="0"/>
          </a:p>
        </p:txBody>
      </p:sp>
      <p:sp>
        <p:nvSpPr>
          <p:cNvPr id="4" name="Footer Placeholder 3">
            <a:extLst>
              <a:ext uri="{FF2B5EF4-FFF2-40B4-BE49-F238E27FC236}">
                <a16:creationId xmlns:a16="http://schemas.microsoft.com/office/drawing/2014/main"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11/30/2024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92216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11</a:t>
            </a:fld>
            <a:endParaRPr lang="en-US" dirty="0"/>
          </a:p>
        </p:txBody>
      </p:sp>
    </p:spTree>
    <p:extLst>
      <p:ext uri="{BB962C8B-B14F-4D97-AF65-F5344CB8AC3E}">
        <p14:creationId xmlns:p14="http://schemas.microsoft.com/office/powerpoint/2010/main" val="52332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6D0534-BB92-D249-82B9-49A38E7BB51A}" type="datetime1">
              <a:rPr lang="en-US" smtClean="0"/>
              <a:t>11/30/2024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779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708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B05E1-C71E-544E-9F74-844878BC4783}" type="datetime1">
              <a:rPr lang="en-US" smtClean="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1083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1539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109CB-DDDB-7949-A85C-355CAB3D7576}" type="datetime1">
              <a:rPr lang="en-US" smtClean="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5056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362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11/30/2024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02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11/30/2024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341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11/30/2024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27348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213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CC6945-859D-154B-9E61-3980F2B5BC84}" type="datetime1">
              <a:rPr lang="en-US" smtClean="0"/>
              <a:t>11/30/2024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06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E2B6D2D-DD65-7542-B616-C09BD0686257}" type="datetime1">
              <a:rPr lang="en-US" smtClean="0"/>
              <a:t>11/30/2024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641336"/>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vocados and peppers on a cutting board">
            <a:extLst>
              <a:ext uri="{FF2B5EF4-FFF2-40B4-BE49-F238E27FC236}">
                <a16:creationId xmlns:a16="http://schemas.microsoft.com/office/drawing/2014/main" id="{573EC269-9A59-49F8-B377-784E209B3A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0"/>
            <a:ext cx="12191999" cy="6857990"/>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285456" y="4162031"/>
            <a:ext cx="7435755" cy="1767141"/>
          </a:xfrm>
        </p:spPr>
        <p:txBody>
          <a:bodyPr vert="horz" lIns="91440" tIns="45720" rIns="91440" bIns="45720" rtlCol="0" anchor="ctr">
            <a:noAutofit/>
          </a:bodyPr>
          <a:lstStyle/>
          <a:p>
            <a:pPr algn="ctr">
              <a:lnSpc>
                <a:spcPct val="90000"/>
              </a:lnSpc>
            </a:pPr>
            <a:r>
              <a:rPr lang="en-US" sz="7200" dirty="0">
                <a:blipFill>
                  <a:blip r:embed="rId4">
                    <a:extLst>
                      <a:ext uri="{28A0092B-C50C-407E-A947-70E740481C1C}">
                        <a14:useLocalDpi xmlns:a14="http://schemas.microsoft.com/office/drawing/2010/main" val="0"/>
                      </a:ext>
                    </a:extLst>
                  </a:blip>
                  <a:tile tx="6350" ty="-127000" sx="65000" sy="64000" flip="none" algn="tl"/>
                </a:blipFill>
              </a:rPr>
              <a:t>Food wastage analysis</a:t>
            </a:r>
          </a:p>
        </p:txBody>
      </p:sp>
      <p:sp>
        <p:nvSpPr>
          <p:cNvPr id="8" name="Subtitle 7">
            <a:extLst>
              <a:ext uri="{FF2B5EF4-FFF2-40B4-BE49-F238E27FC236}">
                <a16:creationId xmlns:a16="http://schemas.microsoft.com/office/drawing/2014/main" id="{57FFE273-805C-47CC-98BD-C63CD14BF635}"/>
              </a:ext>
            </a:extLst>
          </p:cNvPr>
          <p:cNvSpPr>
            <a:spLocks noGrp="1"/>
          </p:cNvSpPr>
          <p:nvPr>
            <p:ph type="subTitle" idx="1"/>
          </p:nvPr>
        </p:nvSpPr>
        <p:spPr>
          <a:xfrm>
            <a:off x="8721213" y="4170410"/>
            <a:ext cx="2195928" cy="1767141"/>
          </a:xfrm>
        </p:spPr>
        <p:txBody>
          <a:bodyPr vert="horz" lIns="91440" tIns="45720" rIns="91440" bIns="45720" rtlCol="0" anchor="ctr">
            <a:normAutofit fontScale="62500" lnSpcReduction="20000"/>
          </a:bodyPr>
          <a:lstStyle/>
          <a:p>
            <a:pPr indent="-182880">
              <a:buFont typeface="Wingdings" pitchFamily="2" charset="2"/>
              <a:buChar char="§"/>
            </a:pPr>
            <a:r>
              <a:rPr lang="en-US" sz="700" dirty="0"/>
              <a:t>                                          </a:t>
            </a:r>
          </a:p>
          <a:p>
            <a:pPr indent="-182880">
              <a:buFont typeface="Wingdings" pitchFamily="2" charset="2"/>
              <a:buChar char="§"/>
            </a:pPr>
            <a:r>
              <a:rPr lang="en-US" sz="1800" b="1" dirty="0"/>
              <a:t>Kunal Yadav</a:t>
            </a:r>
          </a:p>
          <a:p>
            <a:pPr indent="-182880">
              <a:buFont typeface="Wingdings" pitchFamily="2" charset="2"/>
              <a:buChar char="§"/>
            </a:pPr>
            <a:r>
              <a:rPr lang="en-US" sz="1800" dirty="0"/>
              <a:t>(2401730157)</a:t>
            </a:r>
          </a:p>
          <a:p>
            <a:pPr indent="-182880">
              <a:buFont typeface="Wingdings" pitchFamily="2" charset="2"/>
              <a:buChar char="§"/>
            </a:pPr>
            <a:r>
              <a:rPr lang="en-US" sz="1800" dirty="0"/>
              <a:t>Btech CSE (AI/ML)</a:t>
            </a:r>
          </a:p>
          <a:p>
            <a:pPr indent="-182880">
              <a:buFont typeface="Wingdings" pitchFamily="2" charset="2"/>
              <a:buChar char="§"/>
            </a:pPr>
            <a:r>
              <a:rPr lang="en-US" sz="1800" dirty="0"/>
              <a:t>Section-D</a:t>
            </a:r>
          </a:p>
          <a:p>
            <a:pPr indent="-182880">
              <a:buFont typeface="Wingdings" pitchFamily="2" charset="2"/>
              <a:buChar char="§"/>
            </a:pPr>
            <a:endParaRPr lang="en-US" sz="700" dirty="0"/>
          </a:p>
          <a:p>
            <a:pPr indent="-182880">
              <a:buFont typeface="Wingdings" pitchFamily="2" charset="2"/>
              <a:buChar char="§"/>
            </a:pPr>
            <a:r>
              <a:rPr lang="en-US" sz="700" dirty="0"/>
              <a:t>                                                                      </a:t>
            </a:r>
          </a:p>
        </p:txBody>
      </p:sp>
    </p:spTree>
    <p:extLst>
      <p:ext uri="{BB962C8B-B14F-4D97-AF65-F5344CB8AC3E}">
        <p14:creationId xmlns:p14="http://schemas.microsoft.com/office/powerpoint/2010/main" val="53124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342C-2D1B-DD34-ED1D-C100B1EA159A}"/>
              </a:ext>
            </a:extLst>
          </p:cNvPr>
          <p:cNvSpPr>
            <a:spLocks noGrp="1"/>
          </p:cNvSpPr>
          <p:nvPr>
            <p:ph type="title"/>
          </p:nvPr>
        </p:nvSpPr>
        <p:spPr>
          <a:xfrm>
            <a:off x="1490145" y="2376862"/>
            <a:ext cx="2640646" cy="2104273"/>
          </a:xfrm>
          <a:noFill/>
        </p:spPr>
        <p:txBody>
          <a:bodyPr>
            <a:normAutofit/>
          </a:bodyPr>
          <a:lstStyle/>
          <a:p>
            <a:pPr algn="ctr"/>
            <a:r>
              <a:rPr lang="en-IN" sz="300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t>Learnings and Outcomes</a:t>
            </a:r>
            <a:br>
              <a:rPr lang="en-IN" sz="3000">
                <a:solidFill>
                  <a:srgbClr val="FFFFFF"/>
                </a:solidFill>
                <a:effectLst/>
                <a:latin typeface="Aptos" panose="020B0004020202020204" pitchFamily="34" charset="0"/>
                <a:ea typeface="Times New Roman" panose="02020603050405020304" pitchFamily="18" charset="0"/>
                <a:cs typeface="Times New Roman" panose="02020603050405020304" pitchFamily="18" charset="0"/>
              </a:rPr>
            </a:br>
            <a:endParaRPr lang="en-IN" sz="3000">
              <a:solidFill>
                <a:srgbClr val="FFFFFF"/>
              </a:solidFill>
            </a:endParaRPr>
          </a:p>
        </p:txBody>
      </p:sp>
      <p:graphicFrame>
        <p:nvGraphicFramePr>
          <p:cNvPr id="20" name="Content Placeholder 2">
            <a:extLst>
              <a:ext uri="{FF2B5EF4-FFF2-40B4-BE49-F238E27FC236}">
                <a16:creationId xmlns:a16="http://schemas.microsoft.com/office/drawing/2014/main" id="{8B1D8D1D-6EA9-2EAF-76BF-F63A0D7EC919}"/>
              </a:ext>
            </a:extLst>
          </p:cNvPr>
          <p:cNvGraphicFramePr>
            <a:graphicFrameLocks noGrp="1"/>
          </p:cNvGraphicFramePr>
          <p:nvPr>
            <p:ph idx="1"/>
            <p:extLst>
              <p:ext uri="{D42A27DB-BD31-4B8C-83A1-F6EECF244321}">
                <p14:modId xmlns:p14="http://schemas.microsoft.com/office/powerpoint/2010/main" val="1807692229"/>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7BD26CF-C76D-554E-27CF-8B9CCDA7CEF8}"/>
              </a:ext>
            </a:extLst>
          </p:cNvPr>
          <p:cNvSpPr>
            <a:spLocks noGrp="1"/>
          </p:cNvSpPr>
          <p:nvPr>
            <p:ph type="sldNum" sz="quarter" idx="12"/>
          </p:nvPr>
        </p:nvSpPr>
        <p:spPr/>
        <p:txBody>
          <a:bodyPr>
            <a:normAutofit/>
          </a:bodyPr>
          <a:lstStyle/>
          <a:p>
            <a:pPr>
              <a:lnSpc>
                <a:spcPct val="90000"/>
              </a:lnSpc>
              <a:spcAft>
                <a:spcPts val="600"/>
              </a:spcAft>
            </a:pPr>
            <a:fld id="{4FAB73BC-B049-4115-A692-8D63A059BFB8}" type="slidenum">
              <a:rPr lang="en-US" sz="1900">
                <a:solidFill>
                  <a:schemeClr val="accent1"/>
                </a:solidFill>
              </a:rPr>
              <a:pPr>
                <a:lnSpc>
                  <a:spcPct val="90000"/>
                </a:lnSpc>
                <a:spcAft>
                  <a:spcPts val="600"/>
                </a:spcAft>
              </a:pPr>
              <a:t>10</a:t>
            </a:fld>
            <a:endParaRPr lang="en-US" sz="1900">
              <a:solidFill>
                <a:schemeClr val="accent1"/>
              </a:solidFill>
            </a:endParaRPr>
          </a:p>
        </p:txBody>
      </p:sp>
    </p:spTree>
    <p:extLst>
      <p:ext uri="{BB962C8B-B14F-4D97-AF65-F5344CB8AC3E}">
        <p14:creationId xmlns:p14="http://schemas.microsoft.com/office/powerpoint/2010/main" val="12423509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vocados and peppers on a cutting board">
            <a:extLst>
              <a:ext uri="{FF2B5EF4-FFF2-40B4-BE49-F238E27FC236}">
                <a16:creationId xmlns:a16="http://schemas.microsoft.com/office/drawing/2014/main" id="{92C4C2DA-90B8-3144-9F35-4567B528019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24" y="-2"/>
            <a:ext cx="12191980" cy="6857989"/>
          </a:xfrm>
          <a:prstGeom prst="rect">
            <a:avLst/>
          </a:prstGeom>
        </p:spPr>
      </p:pic>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569779" y="2556744"/>
            <a:ext cx="7237034" cy="1744496"/>
          </a:xfrm>
        </p:spPr>
        <p:txBody>
          <a:bodyPr anchor="b">
            <a:normAutofit/>
          </a:bodyPr>
          <a:lstStyle/>
          <a:p>
            <a:r>
              <a:rPr lang="en-US" dirty="0">
                <a:solidFill>
                  <a:srgbClr val="FFFFFF"/>
                </a:solidFill>
              </a:rPr>
              <a:t>Thank you</a:t>
            </a:r>
          </a:p>
        </p:txBody>
      </p:sp>
    </p:spTree>
    <p:extLst>
      <p:ext uri="{BB962C8B-B14F-4D97-AF65-F5344CB8AC3E}">
        <p14:creationId xmlns:p14="http://schemas.microsoft.com/office/powerpoint/2010/main" val="2565566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A truck with food in the back">
            <a:extLst>
              <a:ext uri="{FF2B5EF4-FFF2-40B4-BE49-F238E27FC236}">
                <a16:creationId xmlns:a16="http://schemas.microsoft.com/office/drawing/2014/main" id="{4A63AAB9-7C87-0973-1D56-09BCA50D3E45}"/>
              </a:ext>
            </a:extLst>
          </p:cNvPr>
          <p:cNvPicPr>
            <a:picLocks noChangeAspect="1"/>
          </p:cNvPicPr>
          <p:nvPr/>
        </p:nvPicPr>
        <p:blipFill>
          <a:blip r:embed="rId2"/>
          <a:srcRect l="8637" r="2478"/>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28" name="TextBox 27">
            <a:extLst>
              <a:ext uri="{FF2B5EF4-FFF2-40B4-BE49-F238E27FC236}">
                <a16:creationId xmlns:a16="http://schemas.microsoft.com/office/drawing/2014/main" id="{C53148EA-148D-39EC-38EA-3E50E4292F87}"/>
              </a:ext>
            </a:extLst>
          </p:cNvPr>
          <p:cNvSpPr txBox="1"/>
          <p:nvPr/>
        </p:nvSpPr>
        <p:spPr>
          <a:xfrm>
            <a:off x="6481706" y="1693331"/>
            <a:ext cx="4920019" cy="4396855"/>
          </a:xfrm>
          <a:prstGeom prst="rect">
            <a:avLst/>
          </a:prstGeom>
        </p:spPr>
        <p:txBody>
          <a:bodyPr vert="horz" lIns="91440" tIns="45720" rIns="91440" bIns="45720" rtlCol="0">
            <a:normAutofit/>
          </a:bodyPr>
          <a:lstStyle/>
          <a:p>
            <a:pPr indent="-182880" algn="ctr" defTabSz="914400">
              <a:lnSpc>
                <a:spcPct val="90000"/>
              </a:lnSpc>
              <a:spcAft>
                <a:spcPts val="800"/>
              </a:spcAft>
              <a:buClr>
                <a:schemeClr val="accent1">
                  <a:lumMod val="75000"/>
                </a:schemeClr>
              </a:buClr>
              <a:buSzPct val="85000"/>
              <a:buFont typeface="Wingdings" pitchFamily="2" charset="2"/>
              <a:buChar char="§"/>
            </a:pPr>
            <a:r>
              <a:rPr lang="en-US" sz="1400" b="1" dirty="0">
                <a:effectLst/>
              </a:rPr>
              <a:t>INTRODUCTION</a:t>
            </a:r>
          </a:p>
          <a:p>
            <a:pPr indent="-182880" defTabSz="914400">
              <a:lnSpc>
                <a:spcPct val="90000"/>
              </a:lnSpc>
              <a:spcAft>
                <a:spcPts val="800"/>
              </a:spcAft>
              <a:buClr>
                <a:schemeClr val="accent1">
                  <a:lumMod val="75000"/>
                </a:schemeClr>
              </a:buClr>
              <a:buSzPct val="85000"/>
              <a:buFont typeface="Wingdings" pitchFamily="2" charset="2"/>
              <a:buChar char="§"/>
            </a:pPr>
            <a:r>
              <a:rPr lang="en-US" sz="1400" dirty="0">
                <a:effectLst/>
              </a:rPr>
              <a:t>food waste: "Food waste refers to discarded or uneaten food at production, distribution, or consumption levels.”</a:t>
            </a:r>
          </a:p>
          <a:p>
            <a:pPr indent="-182880" defTabSz="914400">
              <a:lnSpc>
                <a:spcPct val="90000"/>
              </a:lnSpc>
              <a:buClr>
                <a:schemeClr val="accent1">
                  <a:lumMod val="75000"/>
                </a:schemeClr>
              </a:buClr>
              <a:buSzPct val="85000"/>
              <a:buFont typeface="Wingdings" pitchFamily="2" charset="2"/>
              <a:buChar char="§"/>
            </a:pPr>
            <a:r>
              <a:rPr lang="en-US" sz="1400" dirty="0">
                <a:effectLst/>
              </a:rPr>
              <a:t>                                                    </a:t>
            </a:r>
          </a:p>
          <a:p>
            <a:pPr indent="-182880" algn="ctr" defTabSz="914400">
              <a:lnSpc>
                <a:spcPct val="90000"/>
              </a:lnSpc>
              <a:buClr>
                <a:schemeClr val="accent1">
                  <a:lumMod val="75000"/>
                </a:schemeClr>
              </a:buClr>
              <a:buSzPct val="85000"/>
              <a:buFont typeface="Wingdings" pitchFamily="2" charset="2"/>
              <a:buChar char="§"/>
            </a:pPr>
            <a:r>
              <a:rPr lang="en-US" sz="1400" b="1" dirty="0"/>
              <a:t>W</a:t>
            </a:r>
            <a:r>
              <a:rPr lang="en-US" sz="1400" b="1" dirty="0">
                <a:effectLst/>
              </a:rPr>
              <a:t>hy is it a Problem?</a:t>
            </a:r>
          </a:p>
          <a:p>
            <a:pPr indent="-182880" defTabSz="914400">
              <a:lnSpc>
                <a:spcPct val="90000"/>
              </a:lnSpc>
              <a:spcAft>
                <a:spcPts val="800"/>
              </a:spcAft>
              <a:buClr>
                <a:schemeClr val="accent1">
                  <a:lumMod val="75000"/>
                </a:schemeClr>
              </a:buClr>
              <a:buSzPct val="85000"/>
              <a:buFont typeface="Wingdings" pitchFamily="2" charset="2"/>
              <a:buChar char="§"/>
            </a:pPr>
            <a:r>
              <a:rPr lang="en-US" sz="1400" dirty="0">
                <a:effectLst/>
              </a:rPr>
              <a:t>Environmental impacts (greenhouse gases).</a:t>
            </a:r>
          </a:p>
          <a:p>
            <a:pPr indent="-182880" defTabSz="914400">
              <a:lnSpc>
                <a:spcPct val="90000"/>
              </a:lnSpc>
              <a:spcAft>
                <a:spcPts val="800"/>
              </a:spcAft>
              <a:buClr>
                <a:schemeClr val="accent1">
                  <a:lumMod val="75000"/>
                </a:schemeClr>
              </a:buClr>
              <a:buSzPct val="85000"/>
              <a:buFont typeface="Wingdings" pitchFamily="2" charset="2"/>
              <a:buChar char="§"/>
            </a:pPr>
            <a:r>
              <a:rPr lang="en-US" sz="1400" dirty="0">
                <a:effectLst/>
              </a:rPr>
              <a:t>Economic loss.</a:t>
            </a:r>
          </a:p>
          <a:p>
            <a:pPr indent="-182880" defTabSz="914400">
              <a:lnSpc>
                <a:spcPct val="90000"/>
              </a:lnSpc>
              <a:spcAft>
                <a:spcPts val="800"/>
              </a:spcAft>
              <a:buClr>
                <a:schemeClr val="accent1">
                  <a:lumMod val="75000"/>
                </a:schemeClr>
              </a:buClr>
              <a:buSzPct val="85000"/>
              <a:buFont typeface="Wingdings" pitchFamily="2" charset="2"/>
              <a:buChar char="§"/>
            </a:pPr>
            <a:r>
              <a:rPr lang="en-US" sz="1400" dirty="0">
                <a:effectLst/>
              </a:rPr>
              <a:t>Hunger and sustainability.   </a:t>
            </a:r>
          </a:p>
          <a:p>
            <a:pPr defTabSz="914400">
              <a:lnSpc>
                <a:spcPct val="90000"/>
              </a:lnSpc>
              <a:spcAft>
                <a:spcPts val="800"/>
              </a:spcAft>
              <a:buClr>
                <a:schemeClr val="accent1">
                  <a:lumMod val="75000"/>
                </a:schemeClr>
              </a:buClr>
              <a:buSzPct val="85000"/>
            </a:pPr>
            <a:r>
              <a:rPr lang="en-US" sz="1400" dirty="0">
                <a:effectLst/>
              </a:rPr>
              <a:t>                                                          </a:t>
            </a:r>
          </a:p>
          <a:p>
            <a:pPr indent="-182880" algn="ctr" defTabSz="914400">
              <a:lnSpc>
                <a:spcPct val="90000"/>
              </a:lnSpc>
              <a:buClr>
                <a:schemeClr val="accent1">
                  <a:lumMod val="75000"/>
                </a:schemeClr>
              </a:buClr>
              <a:buSzPct val="85000"/>
              <a:buFont typeface="Wingdings" pitchFamily="2" charset="2"/>
              <a:buChar char="§"/>
            </a:pPr>
            <a:r>
              <a:rPr lang="en-US" sz="1400" b="1" dirty="0">
                <a:effectLst/>
              </a:rPr>
              <a:t>Objective:</a:t>
            </a:r>
          </a:p>
          <a:p>
            <a:pPr indent="-182880" defTabSz="914400">
              <a:lnSpc>
                <a:spcPct val="90000"/>
              </a:lnSpc>
              <a:buClr>
                <a:schemeClr val="accent1">
                  <a:lumMod val="75000"/>
                </a:schemeClr>
              </a:buClr>
              <a:buSzPct val="85000"/>
              <a:buFont typeface="Wingdings" pitchFamily="2" charset="2"/>
              <a:buChar char="§"/>
            </a:pPr>
            <a:r>
              <a:rPr lang="en-US" sz="1400" dirty="0">
                <a:effectLst/>
              </a:rPr>
              <a:t>Analyze food waste data to identify trends and provide insights.</a:t>
            </a:r>
            <a:endParaRPr lang="en-US" sz="1400" dirty="0"/>
          </a:p>
        </p:txBody>
      </p:sp>
      <p:sp>
        <p:nvSpPr>
          <p:cNvPr id="2" name="Slide Number Placeholder 1">
            <a:extLst>
              <a:ext uri="{FF2B5EF4-FFF2-40B4-BE49-F238E27FC236}">
                <a16:creationId xmlns:a16="http://schemas.microsoft.com/office/drawing/2014/main" id="{0BC09425-6CC0-7110-1CD1-05BF0A3BA871}"/>
              </a:ext>
            </a:extLst>
          </p:cNvPr>
          <p:cNvSpPr>
            <a:spLocks noGrp="1"/>
          </p:cNvSpPr>
          <p:nvPr>
            <p:ph type="sldNum" sz="quarter" idx="12"/>
          </p:nvPr>
        </p:nvSpPr>
        <p:spPr/>
        <p:txBody>
          <a:bodyPr vert="horz" lIns="91440" tIns="45720" rIns="91440" bIns="45720" rtlCol="0" anchor="ctr">
            <a:normAutofit lnSpcReduction="10000"/>
          </a:bodyPr>
          <a:lstStyle/>
          <a:p>
            <a:pPr>
              <a:spcAft>
                <a:spcPts val="600"/>
              </a:spcAft>
            </a:pPr>
            <a:fld id="{4FAB73BC-B049-4115-A692-8D63A059BFB8}" type="slidenum">
              <a:rPr lang="en-US">
                <a:solidFill>
                  <a:schemeClr val="tx1"/>
                </a:solidFill>
              </a:rPr>
              <a:pPr>
                <a:spcAft>
                  <a:spcPts val="600"/>
                </a:spcAft>
              </a:pPr>
              <a:t>2</a:t>
            </a:fld>
            <a:endParaRPr lang="en-US">
              <a:solidFill>
                <a:schemeClr val="tx1"/>
              </a:solidFill>
            </a:endParaRPr>
          </a:p>
        </p:txBody>
      </p:sp>
    </p:spTree>
    <p:extLst>
      <p:ext uri="{BB962C8B-B14F-4D97-AF65-F5344CB8AC3E}">
        <p14:creationId xmlns:p14="http://schemas.microsoft.com/office/powerpoint/2010/main" val="4136486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0" name="Picture 29" descr="A collage of food and people&#10;&#10;Description automatically generated">
            <a:extLst>
              <a:ext uri="{FF2B5EF4-FFF2-40B4-BE49-F238E27FC236}">
                <a16:creationId xmlns:a16="http://schemas.microsoft.com/office/drawing/2014/main" id="{4105AAAC-4E2B-A873-A4F1-97E206C92293}"/>
              </a:ext>
            </a:extLst>
          </p:cNvPr>
          <p:cNvPicPr>
            <a:picLocks noChangeAspect="1"/>
          </p:cNvPicPr>
          <p:nvPr/>
        </p:nvPicPr>
        <p:blipFill>
          <a:blip r:embed="rId2"/>
          <a:srcRect l="527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5C02BEBE-D082-2B9B-B721-11D0E4DF96FE}"/>
              </a:ext>
            </a:extLst>
          </p:cNvPr>
          <p:cNvSpPr txBox="1"/>
          <p:nvPr/>
        </p:nvSpPr>
        <p:spPr>
          <a:xfrm>
            <a:off x="6587545" y="2133601"/>
            <a:ext cx="4869179" cy="2359741"/>
          </a:xfrm>
          <a:prstGeom prst="rect">
            <a:avLst/>
          </a:prstGeom>
        </p:spPr>
        <p:txBody>
          <a:bodyPr vert="horz" lIns="91440" tIns="45720" rIns="91440" bIns="45720" rtlCol="0" anchor="t">
            <a:normAutofit/>
          </a:bodyPr>
          <a:lstStyle/>
          <a:p>
            <a:pPr indent="-182880" algn="ctr" defTabSz="914400">
              <a:lnSpc>
                <a:spcPct val="90000"/>
              </a:lnSpc>
              <a:spcAft>
                <a:spcPts val="800"/>
              </a:spcAft>
              <a:buClr>
                <a:schemeClr val="accent1">
                  <a:lumMod val="75000"/>
                </a:schemeClr>
              </a:buClr>
              <a:buSzPct val="85000"/>
              <a:buFont typeface="Wingdings" pitchFamily="2" charset="2"/>
              <a:buChar char="§"/>
            </a:pPr>
            <a:r>
              <a:rPr lang="en-US" b="1" dirty="0">
                <a:solidFill>
                  <a:schemeClr val="bg1"/>
                </a:solidFill>
                <a:effectLst/>
              </a:rPr>
              <a:t>About the Project</a:t>
            </a:r>
          </a:p>
          <a:p>
            <a:pPr indent="-182880" defTabSz="914400">
              <a:lnSpc>
                <a:spcPct val="90000"/>
              </a:lnSpc>
              <a:spcAft>
                <a:spcPts val="800"/>
              </a:spcAft>
              <a:buClr>
                <a:schemeClr val="accent1">
                  <a:lumMod val="75000"/>
                </a:schemeClr>
              </a:buClr>
              <a:buSzPct val="85000"/>
              <a:buFont typeface="Wingdings" pitchFamily="2" charset="2"/>
              <a:buChar char="§"/>
            </a:pPr>
            <a:r>
              <a:rPr lang="en-US" dirty="0">
                <a:solidFill>
                  <a:schemeClr val="bg1"/>
                </a:solidFill>
                <a:effectLst/>
              </a:rPr>
              <a:t>Problem: High levels of food waste impact sustainability.</a:t>
            </a:r>
          </a:p>
          <a:p>
            <a:pPr indent="-182880" algn="ctr" defTabSz="914400">
              <a:lnSpc>
                <a:spcPct val="90000"/>
              </a:lnSpc>
              <a:spcAft>
                <a:spcPts val="800"/>
              </a:spcAft>
              <a:buClr>
                <a:schemeClr val="accent1">
                  <a:lumMod val="75000"/>
                </a:schemeClr>
              </a:buClr>
              <a:buSzPct val="85000"/>
              <a:buFont typeface="Wingdings" pitchFamily="2" charset="2"/>
              <a:buChar char="§"/>
            </a:pPr>
            <a:r>
              <a:rPr lang="en-US" b="1" dirty="0">
                <a:solidFill>
                  <a:schemeClr val="bg1"/>
                </a:solidFill>
                <a:effectLst/>
              </a:rPr>
              <a:t>Goals:</a:t>
            </a:r>
          </a:p>
          <a:p>
            <a:pPr indent="-182880" defTabSz="914400">
              <a:lnSpc>
                <a:spcPct val="90000"/>
              </a:lnSpc>
              <a:spcAft>
                <a:spcPts val="800"/>
              </a:spcAft>
              <a:buClr>
                <a:schemeClr val="accent1">
                  <a:lumMod val="75000"/>
                </a:schemeClr>
              </a:buClr>
              <a:buSzPct val="85000"/>
              <a:buFont typeface="Wingdings" pitchFamily="2" charset="2"/>
              <a:buChar char="§"/>
            </a:pPr>
            <a:r>
              <a:rPr lang="en-US" dirty="0">
                <a:solidFill>
                  <a:schemeClr val="bg1"/>
                </a:solidFill>
                <a:effectLst/>
              </a:rPr>
              <a:t>Understand key contributors to food waste (e.g., seasons, food types, events).</a:t>
            </a:r>
          </a:p>
          <a:p>
            <a:pPr indent="-182880" defTabSz="914400">
              <a:lnSpc>
                <a:spcPct val="90000"/>
              </a:lnSpc>
              <a:spcAft>
                <a:spcPts val="800"/>
              </a:spcAft>
              <a:buClr>
                <a:schemeClr val="accent1">
                  <a:lumMod val="75000"/>
                </a:schemeClr>
              </a:buClr>
              <a:buSzPct val="85000"/>
              <a:buFont typeface="Wingdings" pitchFamily="2" charset="2"/>
              <a:buChar char="§"/>
            </a:pPr>
            <a:r>
              <a:rPr lang="en-US" dirty="0">
                <a:solidFill>
                  <a:schemeClr val="bg1"/>
                </a:solidFill>
                <a:effectLst/>
              </a:rPr>
              <a:t>Uncover insights to help reduce waste</a:t>
            </a:r>
            <a:r>
              <a:rPr lang="en-US" dirty="0">
                <a:solidFill>
                  <a:srgbClr val="000000"/>
                </a:solidFill>
                <a:effectLst/>
              </a:rPr>
              <a:t>.</a:t>
            </a:r>
          </a:p>
          <a:p>
            <a:pPr indent="-182880" defTabSz="914400">
              <a:lnSpc>
                <a:spcPct val="90000"/>
              </a:lnSpc>
              <a:spcAft>
                <a:spcPts val="800"/>
              </a:spcAft>
              <a:buClr>
                <a:schemeClr val="accent1">
                  <a:lumMod val="75000"/>
                </a:schemeClr>
              </a:buClr>
              <a:buSzPct val="85000"/>
              <a:buFont typeface="Wingdings" pitchFamily="2" charset="2"/>
              <a:buChar char="§"/>
            </a:pPr>
            <a:endParaRPr lang="en-US" dirty="0">
              <a:solidFill>
                <a:srgbClr val="000000"/>
              </a:solidFill>
            </a:endParaRPr>
          </a:p>
        </p:txBody>
      </p:sp>
      <p:sp>
        <p:nvSpPr>
          <p:cNvPr id="2" name="Slide Number Placeholder 1">
            <a:extLst>
              <a:ext uri="{FF2B5EF4-FFF2-40B4-BE49-F238E27FC236}">
                <a16:creationId xmlns:a16="http://schemas.microsoft.com/office/drawing/2014/main" id="{E4ABA378-A7D6-4684-3831-004800068718}"/>
              </a:ext>
            </a:extLst>
          </p:cNvPr>
          <p:cNvSpPr>
            <a:spLocks noGrp="1"/>
          </p:cNvSpPr>
          <p:nvPr>
            <p:ph type="sldNum" sz="quarter" idx="12"/>
          </p:nvPr>
        </p:nvSpPr>
        <p:spPr/>
        <p:txBody>
          <a:bodyPr vert="horz" lIns="91440" tIns="45720" rIns="91440" bIns="45720" rtlCol="0" anchor="ctr">
            <a:normAutofit lnSpcReduction="10000"/>
          </a:bodyPr>
          <a:lstStyle/>
          <a:p>
            <a:pPr>
              <a:spcAft>
                <a:spcPts val="600"/>
              </a:spcAft>
            </a:pPr>
            <a:fld id="{4FAB73BC-B049-4115-A692-8D63A059BFB8}" type="slidenum">
              <a:rPr lang="en-US" smtClean="0"/>
              <a:pPr>
                <a:spcAft>
                  <a:spcPts val="600"/>
                </a:spcAft>
              </a:pPr>
              <a:t>3</a:t>
            </a:fld>
            <a:endParaRPr lang="en-US"/>
          </a:p>
        </p:txBody>
      </p:sp>
    </p:spTree>
    <p:extLst>
      <p:ext uri="{BB962C8B-B14F-4D97-AF65-F5344CB8AC3E}">
        <p14:creationId xmlns:p14="http://schemas.microsoft.com/office/powerpoint/2010/main" val="14058336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BB606-B4A3-B11F-FB1B-F3DC93448FBB}"/>
              </a:ext>
            </a:extLst>
          </p:cNvPr>
          <p:cNvSpPr>
            <a:spLocks noGrp="1"/>
          </p:cNvSpPr>
          <p:nvPr>
            <p:ph type="title"/>
          </p:nvPr>
        </p:nvSpPr>
        <p:spPr>
          <a:xfrm>
            <a:off x="4970109" y="484632"/>
            <a:ext cx="6730277" cy="1609344"/>
          </a:xfrm>
          <a:ln>
            <a:noFill/>
          </a:ln>
        </p:spPr>
        <p:txBody>
          <a:bodyPr>
            <a:normAutofit/>
          </a:bodyPr>
          <a:lstStyle/>
          <a:p>
            <a:pPr algn="ctr"/>
            <a:r>
              <a:rPr lang="en-IN" sz="4800" dirty="0"/>
              <a:t>Dataset details</a:t>
            </a:r>
          </a:p>
        </p:txBody>
      </p:sp>
      <p:graphicFrame>
        <p:nvGraphicFramePr>
          <p:cNvPr id="53" name="Content Placeholder 2">
            <a:extLst>
              <a:ext uri="{FF2B5EF4-FFF2-40B4-BE49-F238E27FC236}">
                <a16:creationId xmlns:a16="http://schemas.microsoft.com/office/drawing/2014/main" id="{DE050B0E-C42F-D977-F710-63F3F99C211E}"/>
              </a:ext>
            </a:extLst>
          </p:cNvPr>
          <p:cNvGraphicFramePr>
            <a:graphicFrameLocks noGrp="1"/>
          </p:cNvGraphicFramePr>
          <p:nvPr>
            <p:ph idx="1"/>
            <p:extLst>
              <p:ext uri="{D42A27DB-BD31-4B8C-83A1-F6EECF244321}">
                <p14:modId xmlns:p14="http://schemas.microsoft.com/office/powerpoint/2010/main" val="671645144"/>
              </p:ext>
            </p:extLst>
          </p:nvPr>
        </p:nvGraphicFramePr>
        <p:xfrm>
          <a:off x="4900048" y="1494503"/>
          <a:ext cx="6730276" cy="1934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A962D8F-B0DD-1CB3-64F6-20AD2C61E92C}"/>
              </a:ext>
            </a:extLst>
          </p:cNvPr>
          <p:cNvSpPr>
            <a:spLocks noGrp="1"/>
          </p:cNvSpPr>
          <p:nvPr>
            <p:ph type="sldNum" sz="quarter" idx="12"/>
          </p:nvPr>
        </p:nvSpPr>
        <p:spPr/>
        <p:txBody>
          <a:bodyPr>
            <a:normAutofit lnSpcReduction="10000"/>
          </a:bodyPr>
          <a:lstStyle/>
          <a:p>
            <a:pPr>
              <a:spcAft>
                <a:spcPts val="600"/>
              </a:spcAft>
            </a:pPr>
            <a:fld id="{4FAB73BC-B049-4115-A692-8D63A059BFB8}" type="slidenum">
              <a:rPr lang="en-US" smtClean="0"/>
              <a:pPr>
                <a:spcAft>
                  <a:spcPts val="600"/>
                </a:spcAft>
              </a:pPr>
              <a:t>4</a:t>
            </a:fld>
            <a:endParaRPr lang="en-US"/>
          </a:p>
        </p:txBody>
      </p:sp>
      <p:pic>
        <p:nvPicPr>
          <p:cNvPr id="6" name="Picture 5" descr="A screenshot of a computer&#10;&#10;Description automatically generated">
            <a:extLst>
              <a:ext uri="{FF2B5EF4-FFF2-40B4-BE49-F238E27FC236}">
                <a16:creationId xmlns:a16="http://schemas.microsoft.com/office/drawing/2014/main" id="{622FF13E-DD66-2425-3A43-D5C64247506C}"/>
              </a:ext>
            </a:extLst>
          </p:cNvPr>
          <p:cNvPicPr>
            <a:picLocks noChangeAspect="1"/>
          </p:cNvPicPr>
          <p:nvPr/>
        </p:nvPicPr>
        <p:blipFill>
          <a:blip r:embed="rId7">
            <a:extLst>
              <a:ext uri="{28A0092B-C50C-407E-A947-70E740481C1C}">
                <a14:useLocalDpi xmlns:a14="http://schemas.microsoft.com/office/drawing/2010/main" val="0"/>
              </a:ext>
            </a:extLst>
          </a:blip>
          <a:srcRect t="17376"/>
          <a:stretch/>
        </p:blipFill>
        <p:spPr bwMode="auto">
          <a:xfrm>
            <a:off x="122769" y="1153552"/>
            <a:ext cx="3697554" cy="3600958"/>
          </a:xfrm>
          <a:prstGeom prst="rect">
            <a:avLst/>
          </a:prstGeom>
          <a:noFill/>
        </p:spPr>
      </p:pic>
      <p:pic>
        <p:nvPicPr>
          <p:cNvPr id="10" name="Picture 9" descr="A black and white screen with white text&#10;&#10;Description automatically generated">
            <a:extLst>
              <a:ext uri="{FF2B5EF4-FFF2-40B4-BE49-F238E27FC236}">
                <a16:creationId xmlns:a16="http://schemas.microsoft.com/office/drawing/2014/main" id="{72A3206C-E52B-BF70-E1F8-BD57280BCFA6}"/>
              </a:ext>
            </a:extLst>
          </p:cNvPr>
          <p:cNvPicPr>
            <a:picLocks/>
          </p:cNvPicPr>
          <p:nvPr/>
        </p:nvPicPr>
        <p:blipFill>
          <a:blip r:embed="rId8"/>
          <a:stretch>
            <a:fillRect/>
          </a:stretch>
        </p:blipFill>
        <p:spPr>
          <a:xfrm>
            <a:off x="3928277" y="3100045"/>
            <a:ext cx="7458852" cy="3557644"/>
          </a:xfrm>
          <a:prstGeom prst="rect">
            <a:avLst/>
          </a:prstGeom>
          <a:ln>
            <a:noFill/>
          </a:ln>
        </p:spPr>
      </p:pic>
    </p:spTree>
    <p:extLst>
      <p:ext uri="{BB962C8B-B14F-4D97-AF65-F5344CB8AC3E}">
        <p14:creationId xmlns:p14="http://schemas.microsoft.com/office/powerpoint/2010/main" val="34147197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60722F4-BE9B-46BC-BD45-DEECD83D8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A71C6252-B7CD-45FD-876A-D1C4B716D6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69416" y="1847088"/>
            <a:ext cx="28648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E29A69A-D055-2043-27C5-AC0BCF21186C}"/>
              </a:ext>
            </a:extLst>
          </p:cNvPr>
          <p:cNvSpPr>
            <a:spLocks noGrp="1"/>
          </p:cNvSpPr>
          <p:nvPr>
            <p:ph type="title"/>
          </p:nvPr>
        </p:nvSpPr>
        <p:spPr>
          <a:xfrm>
            <a:off x="8669417" y="804520"/>
            <a:ext cx="2864819" cy="1049235"/>
          </a:xfrm>
        </p:spPr>
        <p:txBody>
          <a:bodyPr>
            <a:normAutofit/>
          </a:bodyPr>
          <a:lstStyle/>
          <a:p>
            <a:r>
              <a:rPr lang="en-IN" dirty="0"/>
              <a:t>FOOD WASTAGE </a:t>
            </a:r>
          </a:p>
        </p:txBody>
      </p:sp>
      <p:sp>
        <p:nvSpPr>
          <p:cNvPr id="4" name="Slide Number Placeholder 3">
            <a:extLst>
              <a:ext uri="{FF2B5EF4-FFF2-40B4-BE49-F238E27FC236}">
                <a16:creationId xmlns:a16="http://schemas.microsoft.com/office/drawing/2014/main" id="{821BC3FC-F338-B833-44E8-9A9E185E4E93}"/>
              </a:ext>
            </a:extLst>
          </p:cNvPr>
          <p:cNvSpPr>
            <a:spLocks noGrp="1"/>
          </p:cNvSpPr>
          <p:nvPr>
            <p:ph type="sldNum" sz="quarter" idx="12"/>
          </p:nvPr>
        </p:nvSpPr>
        <p:spPr>
          <a:xfrm>
            <a:off x="10723217" y="230381"/>
            <a:ext cx="811019" cy="503579"/>
          </a:xfrm>
        </p:spPr>
        <p:txBody>
          <a:bodyPr>
            <a:normAutofit/>
          </a:bodyPr>
          <a:lstStyle/>
          <a:p>
            <a:pPr>
              <a:lnSpc>
                <a:spcPct val="90000"/>
              </a:lnSpc>
              <a:spcAft>
                <a:spcPts val="600"/>
              </a:spcAft>
            </a:pPr>
            <a:fld id="{4FAB73BC-B049-4115-A692-8D63A059BFB8}" type="slidenum">
              <a:rPr lang="en-US"/>
              <a:pPr>
                <a:lnSpc>
                  <a:spcPct val="90000"/>
                </a:lnSpc>
                <a:spcAft>
                  <a:spcPts val="600"/>
                </a:spcAft>
              </a:pPr>
              <a:t>5</a:t>
            </a:fld>
            <a:endParaRPr lang="en-US"/>
          </a:p>
        </p:txBody>
      </p:sp>
      <p:sp>
        <p:nvSpPr>
          <p:cNvPr id="23" name="Rectangle 22">
            <a:extLst>
              <a:ext uri="{FF2B5EF4-FFF2-40B4-BE49-F238E27FC236}">
                <a16:creationId xmlns:a16="http://schemas.microsoft.com/office/drawing/2014/main" id="{74A71EA1-2F24-4FD3-8F2D-64BAF4861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5" name="Group 24">
            <a:extLst>
              <a:ext uri="{FF2B5EF4-FFF2-40B4-BE49-F238E27FC236}">
                <a16:creationId xmlns:a16="http://schemas.microsoft.com/office/drawing/2014/main" id="{2E5268EF-7B25-4047-88A4-AE5F1709B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7560115" cy="5149101"/>
            <a:chOff x="7463258" y="583365"/>
            <a:chExt cx="7560115" cy="5181928"/>
          </a:xfrm>
        </p:grpSpPr>
        <p:sp>
          <p:nvSpPr>
            <p:cNvPr id="36" name="Rectangle 35">
              <a:extLst>
                <a:ext uri="{FF2B5EF4-FFF2-40B4-BE49-F238E27FC236}">
                  <a16:creationId xmlns:a16="http://schemas.microsoft.com/office/drawing/2014/main" id="{E63C0D67-9FB4-49DA-8C86-8E498160F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64DA176-0D7E-4AE0-A186-F8955A08F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D2A26E37-20C2-B261-356B-0940DA483AFB}"/>
              </a:ext>
            </a:extLst>
          </p:cNvPr>
          <p:cNvPicPr>
            <a:picLocks noChangeAspect="1"/>
          </p:cNvPicPr>
          <p:nvPr/>
        </p:nvPicPr>
        <p:blipFill>
          <a:blip r:embed="rId2">
            <a:extLst>
              <a:ext uri="{28A0092B-C50C-407E-A947-70E740481C1C}">
                <a14:useLocalDpi xmlns:a14="http://schemas.microsoft.com/office/drawing/2010/main" val="0"/>
              </a:ext>
            </a:extLst>
          </a:blip>
          <a:srcRect l="21193" r="19778" b="-4"/>
          <a:stretch/>
        </p:blipFill>
        <p:spPr bwMode="auto">
          <a:xfrm>
            <a:off x="1258780" y="1116345"/>
            <a:ext cx="2395870" cy="3866172"/>
          </a:xfrm>
          <a:prstGeom prst="rect">
            <a:avLst/>
          </a:prstGeom>
          <a:noFill/>
        </p:spPr>
      </p:pic>
      <p:pic>
        <p:nvPicPr>
          <p:cNvPr id="10" name="Picture 9">
            <a:extLst>
              <a:ext uri="{FF2B5EF4-FFF2-40B4-BE49-F238E27FC236}">
                <a16:creationId xmlns:a16="http://schemas.microsoft.com/office/drawing/2014/main" id="{F03649FC-AE38-D5D5-E83C-4841F80811AD}"/>
              </a:ext>
            </a:extLst>
          </p:cNvPr>
          <p:cNvPicPr>
            <a:picLocks noChangeAspect="1"/>
          </p:cNvPicPr>
          <p:nvPr/>
        </p:nvPicPr>
        <p:blipFill>
          <a:blip r:embed="rId3">
            <a:extLst>
              <a:ext uri="{28A0092B-C50C-407E-A947-70E740481C1C}">
                <a14:useLocalDpi xmlns:a14="http://schemas.microsoft.com/office/drawing/2010/main" val="0"/>
              </a:ext>
            </a:extLst>
          </a:blip>
          <a:srcRect r="37478"/>
          <a:stretch/>
        </p:blipFill>
        <p:spPr bwMode="auto">
          <a:xfrm>
            <a:off x="3824651" y="1116345"/>
            <a:ext cx="1776365" cy="1846778"/>
          </a:xfrm>
          <a:prstGeom prst="rect">
            <a:avLst/>
          </a:prstGeom>
          <a:noFill/>
        </p:spPr>
      </p:pic>
      <p:pic>
        <p:nvPicPr>
          <p:cNvPr id="6" name="Content Placeholder 5" descr="A pie chart with text on it&#10;&#10;Description automatically generated">
            <a:extLst>
              <a:ext uri="{FF2B5EF4-FFF2-40B4-BE49-F238E27FC236}">
                <a16:creationId xmlns:a16="http://schemas.microsoft.com/office/drawing/2014/main" id="{3DC144A0-60AC-2AF3-EAC5-91A57B217969}"/>
              </a:ext>
            </a:extLst>
          </p:cNvPr>
          <p:cNvPicPr>
            <a:picLocks noChangeAspect="1"/>
          </p:cNvPicPr>
          <p:nvPr/>
        </p:nvPicPr>
        <p:blipFill>
          <a:blip r:embed="rId4">
            <a:extLst>
              <a:ext uri="{28A0092B-C50C-407E-A947-70E740481C1C}">
                <a14:useLocalDpi xmlns:a14="http://schemas.microsoft.com/office/drawing/2010/main" val="0"/>
              </a:ext>
            </a:extLst>
          </a:blip>
          <a:srcRect l="173" r="666" b="1"/>
          <a:stretch/>
        </p:blipFill>
        <p:spPr bwMode="auto">
          <a:xfrm>
            <a:off x="5766840" y="1116345"/>
            <a:ext cx="1776365" cy="1846778"/>
          </a:xfrm>
          <a:prstGeom prst="rect">
            <a:avLst/>
          </a:prstGeom>
          <a:noFill/>
        </p:spPr>
      </p:pic>
      <p:pic>
        <p:nvPicPr>
          <p:cNvPr id="5" name="Picture 4">
            <a:extLst>
              <a:ext uri="{FF2B5EF4-FFF2-40B4-BE49-F238E27FC236}">
                <a16:creationId xmlns:a16="http://schemas.microsoft.com/office/drawing/2014/main" id="{13A58EA0-9C23-D18F-608A-3F3F1D1EBB1D}"/>
              </a:ext>
            </a:extLst>
          </p:cNvPr>
          <p:cNvPicPr>
            <a:picLocks noChangeAspect="1"/>
          </p:cNvPicPr>
          <p:nvPr/>
        </p:nvPicPr>
        <p:blipFill>
          <a:blip r:embed="rId5">
            <a:extLst>
              <a:ext uri="{28A0092B-C50C-407E-A947-70E740481C1C}">
                <a14:useLocalDpi xmlns:a14="http://schemas.microsoft.com/office/drawing/2010/main" val="0"/>
              </a:ext>
            </a:extLst>
          </a:blip>
          <a:srcRect t="11230" r="4" b="16752"/>
          <a:stretch/>
        </p:blipFill>
        <p:spPr bwMode="auto">
          <a:xfrm>
            <a:off x="3822554" y="3131726"/>
            <a:ext cx="3720651" cy="1848937"/>
          </a:xfrm>
          <a:prstGeom prst="rect">
            <a:avLst/>
          </a:prstGeom>
          <a:noFill/>
        </p:spPr>
      </p:pic>
      <p:sp>
        <p:nvSpPr>
          <p:cNvPr id="14" name="Content Placeholder 13">
            <a:extLst>
              <a:ext uri="{FF2B5EF4-FFF2-40B4-BE49-F238E27FC236}">
                <a16:creationId xmlns:a16="http://schemas.microsoft.com/office/drawing/2014/main" id="{EA774932-3655-1840-0782-EF586BC1456F}"/>
              </a:ext>
            </a:extLst>
          </p:cNvPr>
          <p:cNvSpPr>
            <a:spLocks noGrp="1"/>
          </p:cNvSpPr>
          <p:nvPr>
            <p:ph idx="1"/>
          </p:nvPr>
        </p:nvSpPr>
        <p:spPr>
          <a:xfrm>
            <a:off x="8669416" y="2015732"/>
            <a:ext cx="2864820" cy="3287567"/>
          </a:xfrm>
        </p:spPr>
        <p:txBody>
          <a:bodyPr>
            <a:normAutofit/>
          </a:bodyPr>
          <a:lstStyle/>
          <a:p>
            <a:r>
              <a:rPr lang="en-US" dirty="0"/>
              <a:t>Exploring Food Wastage Trends Through Python: My First EDA Project!</a:t>
            </a:r>
          </a:p>
          <a:p>
            <a:endParaRPr lang="en-US" dirty="0"/>
          </a:p>
        </p:txBody>
      </p:sp>
      <p:pic>
        <p:nvPicPr>
          <p:cNvPr id="38" name="Picture 37">
            <a:extLst>
              <a:ext uri="{FF2B5EF4-FFF2-40B4-BE49-F238E27FC236}">
                <a16:creationId xmlns:a16="http://schemas.microsoft.com/office/drawing/2014/main" id="{6A3B3D46-4516-46F0-972F-6A062B6B17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958393B3-1C21-4552-9E2F-9C43ACF7D8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352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5BA3-B282-6555-3E44-3F8C37DBC247}"/>
              </a:ext>
            </a:extLst>
          </p:cNvPr>
          <p:cNvSpPr>
            <a:spLocks noGrp="1"/>
          </p:cNvSpPr>
          <p:nvPr>
            <p:ph type="title"/>
          </p:nvPr>
        </p:nvSpPr>
        <p:spPr>
          <a:xfrm>
            <a:off x="4650070" y="317374"/>
            <a:ext cx="7541929" cy="1632916"/>
          </a:xfrm>
          <a:ln>
            <a:noFill/>
          </a:ln>
        </p:spPr>
        <p:txBody>
          <a:bodyPr>
            <a:noAutofit/>
          </a:bodyPr>
          <a:lstStyle/>
          <a:p>
            <a:pPr algn="ctr"/>
            <a:r>
              <a:rPr lang="en-IN" sz="4000" dirty="0">
                <a:effectLst/>
                <a:latin typeface="Aptos" panose="020B0004020202020204" pitchFamily="34" charset="0"/>
                <a:ea typeface="Times New Roman" panose="02020603050405020304" pitchFamily="18" charset="0"/>
                <a:cs typeface="Times New Roman" panose="02020603050405020304" pitchFamily="18" charset="0"/>
              </a:rPr>
              <a:t>     </a:t>
            </a:r>
            <a:r>
              <a:rPr lang="en-IN" sz="4000" b="1" u="sng" dirty="0">
                <a:effectLst/>
                <a:latin typeface="Aptos" panose="020B0004020202020204" pitchFamily="34" charset="0"/>
                <a:ea typeface="Times New Roman" panose="02020603050405020304" pitchFamily="18" charset="0"/>
                <a:cs typeface="Times New Roman" panose="02020603050405020304" pitchFamily="18" charset="0"/>
              </a:rPr>
              <a:t>food waste by  location</a:t>
            </a:r>
            <a:br>
              <a:rPr lang="en-IN" sz="4000" b="1" u="sng" dirty="0">
                <a:effectLst/>
                <a:latin typeface="Aptos" panose="020B0004020202020204" pitchFamily="34" charset="0"/>
                <a:ea typeface="Times New Roman" panose="02020603050405020304" pitchFamily="18" charset="0"/>
                <a:cs typeface="Times New Roman" panose="02020603050405020304" pitchFamily="18" charset="0"/>
              </a:rPr>
            </a:br>
            <a:r>
              <a:rPr lang="en-IN" sz="4000" b="1" u="sng" dirty="0">
                <a:effectLst/>
                <a:latin typeface="Aptos" panose="020B0004020202020204" pitchFamily="34" charset="0"/>
                <a:ea typeface="Times New Roman" panose="02020603050405020304" pitchFamily="18" charset="0"/>
                <a:cs typeface="Times New Roman" panose="02020603050405020304" pitchFamily="18" charset="0"/>
              </a:rPr>
              <a:t>(Heatmap)</a:t>
            </a:r>
            <a:endParaRPr lang="en-IN" sz="4000" b="1" u="sng" dirty="0"/>
          </a:p>
        </p:txBody>
      </p:sp>
      <p:sp>
        <p:nvSpPr>
          <p:cNvPr id="3" name="Content Placeholder 2">
            <a:extLst>
              <a:ext uri="{FF2B5EF4-FFF2-40B4-BE49-F238E27FC236}">
                <a16:creationId xmlns:a16="http://schemas.microsoft.com/office/drawing/2014/main" id="{9310D131-FE58-B82F-C451-EBCA8DC19F6B}"/>
              </a:ext>
            </a:extLst>
          </p:cNvPr>
          <p:cNvSpPr>
            <a:spLocks noGrp="1"/>
          </p:cNvSpPr>
          <p:nvPr>
            <p:ph idx="1"/>
          </p:nvPr>
        </p:nvSpPr>
        <p:spPr>
          <a:xfrm>
            <a:off x="4970109" y="1750143"/>
            <a:ext cx="6730276" cy="4430566"/>
          </a:xfrm>
        </p:spPr>
        <p:txBody>
          <a:bodyPr>
            <a:normAutofit/>
          </a:bodyPr>
          <a:lstStyle/>
          <a:p>
            <a:endParaRPr lang="en-US" altLang="en-US" sz="1800" dirty="0">
              <a:latin typeface="Aptos" panose="020B0004020202020204" pitchFamily="34" charset="0"/>
              <a:cs typeface="Times New Roman" panose="02020603050405020304" pitchFamily="18" charset="0"/>
            </a:endParaRPr>
          </a:p>
          <a:p>
            <a:pPr marL="0" indent="0" algn="ctr">
              <a:buNone/>
            </a:pPr>
            <a:r>
              <a:rPr lang="en-US" sz="2800" dirty="0"/>
              <a:t>The graph highlights that </a:t>
            </a:r>
            <a:r>
              <a:rPr lang="en-US" sz="2800" b="1" dirty="0"/>
              <a:t>suburban areas</a:t>
            </a:r>
            <a:r>
              <a:rPr lang="en-US" sz="2800" dirty="0"/>
              <a:t> generate the most food waste (23,618 kg), followed by </a:t>
            </a:r>
            <a:r>
              <a:rPr lang="en-US" sz="2800" b="1" dirty="0"/>
              <a:t>urban areas</a:t>
            </a:r>
            <a:r>
              <a:rPr lang="en-US" sz="2800" dirty="0"/>
              <a:t> (16,583 kg), while </a:t>
            </a:r>
            <a:r>
              <a:rPr lang="en-US" sz="2800" b="1" dirty="0"/>
              <a:t>rural areas</a:t>
            </a:r>
            <a:r>
              <a:rPr lang="en-US" sz="2800" dirty="0"/>
              <a:t> produce the least (10,651 kg). This indicates that suburban lifestyles may lead to higher food waste, whereas rural regions are more conservative in food usage.</a:t>
            </a:r>
            <a:endParaRPr kumimoji="0" lang="en-US" altLang="en-US" sz="2800" b="0" i="0" u="none" strike="noStrike" cap="none" normalizeH="0" baseline="0" dirty="0">
              <a:ln>
                <a:noFill/>
              </a:ln>
              <a:effectLst/>
              <a:latin typeface="Arial" panose="020B0604020202020204" pitchFamily="34" charset="0"/>
            </a:endParaRPr>
          </a:p>
          <a:p>
            <a:endParaRPr lang="en-IN" sz="1800" dirty="0"/>
          </a:p>
        </p:txBody>
      </p:sp>
      <p:sp>
        <p:nvSpPr>
          <p:cNvPr id="4" name="Slide Number Placeholder 3">
            <a:extLst>
              <a:ext uri="{FF2B5EF4-FFF2-40B4-BE49-F238E27FC236}">
                <a16:creationId xmlns:a16="http://schemas.microsoft.com/office/drawing/2014/main" id="{FB421BA8-8B3F-7D5B-51C2-2D7966C6D294}"/>
              </a:ext>
            </a:extLst>
          </p:cNvPr>
          <p:cNvSpPr>
            <a:spLocks noGrp="1"/>
          </p:cNvSpPr>
          <p:nvPr>
            <p:ph type="sldNum" sz="quarter" idx="12"/>
          </p:nvPr>
        </p:nvSpPr>
        <p:spPr/>
        <p:txBody>
          <a:bodyPr>
            <a:normAutofit lnSpcReduction="10000"/>
          </a:bodyPr>
          <a:lstStyle/>
          <a:p>
            <a:pPr>
              <a:spcAft>
                <a:spcPts val="600"/>
              </a:spcAft>
            </a:pPr>
            <a:fld id="{4FAB73BC-B049-4115-A692-8D63A059BFB8}" type="slidenum">
              <a:rPr lang="en-US" smtClean="0"/>
              <a:pPr>
                <a:spcAft>
                  <a:spcPts val="600"/>
                </a:spcAft>
              </a:pPr>
              <a:t>6</a:t>
            </a:fld>
            <a:endParaRPr lang="en-US"/>
          </a:p>
        </p:txBody>
      </p:sp>
      <p:pic>
        <p:nvPicPr>
          <p:cNvPr id="5" name="Picture 4">
            <a:extLst>
              <a:ext uri="{FF2B5EF4-FFF2-40B4-BE49-F238E27FC236}">
                <a16:creationId xmlns:a16="http://schemas.microsoft.com/office/drawing/2014/main" id="{0F28B0DE-444F-CE86-8544-B88E99F5E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1575" y="317374"/>
            <a:ext cx="4269846" cy="6223249"/>
          </a:xfrm>
          <a:prstGeom prst="rect">
            <a:avLst/>
          </a:prstGeom>
          <a:noFill/>
        </p:spPr>
      </p:pic>
      <p:pic>
        <p:nvPicPr>
          <p:cNvPr id="6" name="Picture 5">
            <a:extLst>
              <a:ext uri="{FF2B5EF4-FFF2-40B4-BE49-F238E27FC236}">
                <a16:creationId xmlns:a16="http://schemas.microsoft.com/office/drawing/2014/main" id="{6E4CE6C8-F87A-98D8-2D6F-C59E6DD8C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1575" y="317375"/>
            <a:ext cx="4269846" cy="6223249"/>
          </a:xfrm>
          <a:prstGeom prst="rect">
            <a:avLst/>
          </a:prstGeom>
          <a:noFill/>
        </p:spPr>
      </p:pic>
    </p:spTree>
    <p:extLst>
      <p:ext uri="{BB962C8B-B14F-4D97-AF65-F5344CB8AC3E}">
        <p14:creationId xmlns:p14="http://schemas.microsoft.com/office/powerpoint/2010/main" val="40735702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92EC8-16F6-37D1-D992-692CA2C02C64}"/>
              </a:ext>
            </a:extLst>
          </p:cNvPr>
          <p:cNvSpPr>
            <a:spLocks noGrp="1"/>
          </p:cNvSpPr>
          <p:nvPr>
            <p:ph type="title"/>
          </p:nvPr>
        </p:nvSpPr>
        <p:spPr>
          <a:xfrm>
            <a:off x="4560425" y="0"/>
            <a:ext cx="7631575" cy="2268638"/>
          </a:xfrm>
          <a:ln>
            <a:noFill/>
          </a:ln>
        </p:spPr>
        <p:txBody>
          <a:bodyPr>
            <a:normAutofit/>
          </a:bodyPr>
          <a:lstStyle/>
          <a:p>
            <a:pPr algn="ctr"/>
            <a:r>
              <a:rPr lang="en-IN" sz="4000" b="1" u="sng" dirty="0">
                <a:effectLst/>
                <a:latin typeface="Aptos" panose="020B0004020202020204" pitchFamily="34" charset="0"/>
                <a:ea typeface="Times New Roman" panose="02020603050405020304" pitchFamily="18" charset="0"/>
                <a:cs typeface="Times New Roman" panose="02020603050405020304" pitchFamily="18" charset="0"/>
              </a:rPr>
              <a:t>Food Waste by Event Type </a:t>
            </a:r>
            <a:br>
              <a:rPr lang="en-IN" sz="4000" b="1" u="sng" dirty="0">
                <a:effectLst/>
                <a:latin typeface="Aptos" panose="020B0004020202020204" pitchFamily="34" charset="0"/>
                <a:ea typeface="Times New Roman" panose="02020603050405020304" pitchFamily="18" charset="0"/>
                <a:cs typeface="Times New Roman" panose="02020603050405020304" pitchFamily="18" charset="0"/>
              </a:rPr>
            </a:br>
            <a:r>
              <a:rPr lang="en-IN" sz="4000" b="1" u="sng" dirty="0">
                <a:effectLst/>
                <a:latin typeface="Aptos" panose="020B0004020202020204" pitchFamily="34" charset="0"/>
                <a:ea typeface="Times New Roman" panose="02020603050405020304" pitchFamily="18" charset="0"/>
                <a:cs typeface="Times New Roman" panose="02020603050405020304" pitchFamily="18" charset="0"/>
              </a:rPr>
              <a:t>(Pie Chart)</a:t>
            </a:r>
            <a:endParaRPr lang="en-IN" sz="3400" u="sng" dirty="0"/>
          </a:p>
        </p:txBody>
      </p:sp>
      <p:sp>
        <p:nvSpPr>
          <p:cNvPr id="3" name="Content Placeholder 2">
            <a:extLst>
              <a:ext uri="{FF2B5EF4-FFF2-40B4-BE49-F238E27FC236}">
                <a16:creationId xmlns:a16="http://schemas.microsoft.com/office/drawing/2014/main" id="{DCFCD691-6F66-81CE-69FB-A5891FB89F7A}"/>
              </a:ext>
            </a:extLst>
          </p:cNvPr>
          <p:cNvSpPr>
            <a:spLocks noGrp="1"/>
          </p:cNvSpPr>
          <p:nvPr>
            <p:ph idx="1"/>
          </p:nvPr>
        </p:nvSpPr>
        <p:spPr>
          <a:xfrm>
            <a:off x="4970109" y="2121407"/>
            <a:ext cx="6730276" cy="4102405"/>
          </a:xfrm>
        </p:spPr>
        <p:txBody>
          <a:bodyPr>
            <a:noAutofit/>
          </a:bodyPr>
          <a:lstStyle/>
          <a:p>
            <a:pPr marL="0" indent="0" algn="ctr">
              <a:buNone/>
            </a:pPr>
            <a:r>
              <a:rPr lang="en-US" sz="3200" dirty="0"/>
              <a:t>Corporate events contribute the most food waste (28.8%), followed by social gatherings (25.6%) and weddings (25.2%), while birthdays generate the least (20.4%). Focus on reducing waste at corporate and large social events for maximum impact.</a:t>
            </a:r>
            <a:endParaRPr lang="en-IN" sz="3200" dirty="0"/>
          </a:p>
        </p:txBody>
      </p:sp>
      <p:sp>
        <p:nvSpPr>
          <p:cNvPr id="4" name="Slide Number Placeholder 3">
            <a:extLst>
              <a:ext uri="{FF2B5EF4-FFF2-40B4-BE49-F238E27FC236}">
                <a16:creationId xmlns:a16="http://schemas.microsoft.com/office/drawing/2014/main" id="{C7B9E06A-8C91-7F0A-D040-0B1623EA91DB}"/>
              </a:ext>
            </a:extLst>
          </p:cNvPr>
          <p:cNvSpPr>
            <a:spLocks noGrp="1"/>
          </p:cNvSpPr>
          <p:nvPr>
            <p:ph type="sldNum" sz="quarter" idx="12"/>
          </p:nvPr>
        </p:nvSpPr>
        <p:spPr/>
        <p:txBody>
          <a:bodyPr>
            <a:normAutofit lnSpcReduction="10000"/>
          </a:bodyPr>
          <a:lstStyle/>
          <a:p>
            <a:pPr>
              <a:spcAft>
                <a:spcPts val="600"/>
              </a:spcAft>
            </a:pPr>
            <a:fld id="{4FAB73BC-B049-4115-A692-8D63A059BFB8}" type="slidenum">
              <a:rPr lang="en-US" smtClean="0"/>
              <a:pPr>
                <a:spcAft>
                  <a:spcPts val="600"/>
                </a:spcAft>
              </a:pPr>
              <a:t>7</a:t>
            </a:fld>
            <a:endParaRPr lang="en-US"/>
          </a:p>
        </p:txBody>
      </p:sp>
      <p:pic>
        <p:nvPicPr>
          <p:cNvPr id="7" name="Picture 6" descr="A pie chart with text on it&#10;&#10;Description automatically generated">
            <a:extLst>
              <a:ext uri="{FF2B5EF4-FFF2-40B4-BE49-F238E27FC236}">
                <a16:creationId xmlns:a16="http://schemas.microsoft.com/office/drawing/2014/main" id="{65092982-3E73-B77F-5F30-88510D600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 y="977000"/>
            <a:ext cx="4650071" cy="5295784"/>
          </a:xfrm>
          <a:prstGeom prst="rect">
            <a:avLst/>
          </a:prstGeom>
          <a:noFill/>
        </p:spPr>
      </p:pic>
    </p:spTree>
    <p:extLst>
      <p:ext uri="{BB962C8B-B14F-4D97-AF65-F5344CB8AC3E}">
        <p14:creationId xmlns:p14="http://schemas.microsoft.com/office/powerpoint/2010/main" val="36655677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6A65-FF83-E829-22FE-7F6D1664938A}"/>
              </a:ext>
            </a:extLst>
          </p:cNvPr>
          <p:cNvSpPr>
            <a:spLocks noGrp="1"/>
          </p:cNvSpPr>
          <p:nvPr>
            <p:ph type="title"/>
          </p:nvPr>
        </p:nvSpPr>
        <p:spPr>
          <a:xfrm>
            <a:off x="4650071" y="200311"/>
            <a:ext cx="7541930" cy="1893665"/>
          </a:xfrm>
          <a:ln>
            <a:noFill/>
          </a:ln>
        </p:spPr>
        <p:txBody>
          <a:bodyPr>
            <a:normAutofit/>
          </a:bodyPr>
          <a:lstStyle/>
          <a:p>
            <a:pPr algn="ctr"/>
            <a:r>
              <a:rPr lang="en-IN" sz="4000" b="1" u="sng" dirty="0">
                <a:effectLst/>
                <a:latin typeface="Aptos" panose="020B0004020202020204" pitchFamily="34" charset="0"/>
                <a:ea typeface="Times New Roman" panose="02020603050405020304" pitchFamily="18" charset="0"/>
                <a:cs typeface="Times New Roman" panose="02020603050405020304" pitchFamily="18" charset="0"/>
              </a:rPr>
              <a:t>Food Waste by Food Type </a:t>
            </a:r>
            <a:br>
              <a:rPr lang="en-IN" sz="4000" b="1" u="sng" dirty="0">
                <a:effectLst/>
                <a:latin typeface="Aptos" panose="020B0004020202020204" pitchFamily="34" charset="0"/>
                <a:ea typeface="Times New Roman" panose="02020603050405020304" pitchFamily="18" charset="0"/>
                <a:cs typeface="Times New Roman" panose="02020603050405020304" pitchFamily="18" charset="0"/>
              </a:rPr>
            </a:br>
            <a:r>
              <a:rPr lang="en-IN" sz="4000" b="1" u="sng" dirty="0">
                <a:effectLst/>
                <a:latin typeface="Aptos" panose="020B0004020202020204" pitchFamily="34" charset="0"/>
                <a:ea typeface="Times New Roman" panose="02020603050405020304" pitchFamily="18" charset="0"/>
                <a:cs typeface="Times New Roman" panose="02020603050405020304" pitchFamily="18" charset="0"/>
              </a:rPr>
              <a:t>(Bar Chart)</a:t>
            </a:r>
            <a:endParaRPr lang="en-IN" sz="3400" u="sng" dirty="0"/>
          </a:p>
        </p:txBody>
      </p:sp>
      <p:sp>
        <p:nvSpPr>
          <p:cNvPr id="3" name="Content Placeholder 2">
            <a:extLst>
              <a:ext uri="{FF2B5EF4-FFF2-40B4-BE49-F238E27FC236}">
                <a16:creationId xmlns:a16="http://schemas.microsoft.com/office/drawing/2014/main" id="{D53126DE-19DE-EA47-564A-C16A1C17496A}"/>
              </a:ext>
            </a:extLst>
          </p:cNvPr>
          <p:cNvSpPr>
            <a:spLocks noGrp="1"/>
          </p:cNvSpPr>
          <p:nvPr>
            <p:ph idx="1"/>
          </p:nvPr>
        </p:nvSpPr>
        <p:spPr>
          <a:xfrm>
            <a:off x="4970109" y="2294287"/>
            <a:ext cx="6730276" cy="3886421"/>
          </a:xfrm>
        </p:spPr>
        <p:txBody>
          <a:bodyPr>
            <a:normAutofit/>
          </a:bodyPr>
          <a:lstStyle/>
          <a:p>
            <a:pPr marL="0" indent="0" algn="ctr">
              <a:buNone/>
            </a:pPr>
            <a:r>
              <a:rPr lang="en-US" sz="3200" dirty="0"/>
              <a:t>Meat and baked goods have the highest wastage (&gt;12,000 kg), followed by dairy and fruits, while vegetables have the least wastage. Focus on reducing waste in meat and baked goods for the greatest impact.</a:t>
            </a:r>
            <a:endParaRPr lang="en-IN" sz="3200" dirty="0"/>
          </a:p>
        </p:txBody>
      </p:sp>
      <p:sp>
        <p:nvSpPr>
          <p:cNvPr id="4" name="Slide Number Placeholder 3">
            <a:extLst>
              <a:ext uri="{FF2B5EF4-FFF2-40B4-BE49-F238E27FC236}">
                <a16:creationId xmlns:a16="http://schemas.microsoft.com/office/drawing/2014/main" id="{117B1FF3-FC29-9BDE-FF6B-913A9EAE2135}"/>
              </a:ext>
            </a:extLst>
          </p:cNvPr>
          <p:cNvSpPr>
            <a:spLocks noGrp="1"/>
          </p:cNvSpPr>
          <p:nvPr>
            <p:ph type="sldNum" sz="quarter" idx="12"/>
          </p:nvPr>
        </p:nvSpPr>
        <p:spPr/>
        <p:txBody>
          <a:bodyPr>
            <a:normAutofit lnSpcReduction="10000"/>
          </a:bodyPr>
          <a:lstStyle/>
          <a:p>
            <a:pPr>
              <a:spcAft>
                <a:spcPts val="600"/>
              </a:spcAft>
            </a:pPr>
            <a:fld id="{4FAB73BC-B049-4115-A692-8D63A059BFB8}" type="slidenum">
              <a:rPr lang="en-US" smtClean="0"/>
              <a:pPr>
                <a:spcAft>
                  <a:spcPts val="600"/>
                </a:spcAft>
              </a:pPr>
              <a:t>8</a:t>
            </a:fld>
            <a:endParaRPr lang="en-US"/>
          </a:p>
        </p:txBody>
      </p:sp>
      <p:pic>
        <p:nvPicPr>
          <p:cNvPr id="7" name="Picture 6">
            <a:extLst>
              <a:ext uri="{FF2B5EF4-FFF2-40B4-BE49-F238E27FC236}">
                <a16:creationId xmlns:a16="http://schemas.microsoft.com/office/drawing/2014/main" id="{107BEFE7-579E-EED0-2FC9-81043DD53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4173" y="362520"/>
            <a:ext cx="4453614" cy="6132957"/>
          </a:xfrm>
          <a:prstGeom prst="rect">
            <a:avLst/>
          </a:prstGeom>
          <a:noFill/>
        </p:spPr>
      </p:pic>
      <p:pic>
        <p:nvPicPr>
          <p:cNvPr id="5" name="Picture 4">
            <a:extLst>
              <a:ext uri="{FF2B5EF4-FFF2-40B4-BE49-F238E27FC236}">
                <a16:creationId xmlns:a16="http://schemas.microsoft.com/office/drawing/2014/main" id="{4BD62B1E-FDDE-D885-8F43-F64ACAFE7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4173" y="362521"/>
            <a:ext cx="4453614" cy="6132957"/>
          </a:xfrm>
          <a:prstGeom prst="rect">
            <a:avLst/>
          </a:prstGeom>
          <a:noFill/>
        </p:spPr>
      </p:pic>
    </p:spTree>
    <p:extLst>
      <p:ext uri="{BB962C8B-B14F-4D97-AF65-F5344CB8AC3E}">
        <p14:creationId xmlns:p14="http://schemas.microsoft.com/office/powerpoint/2010/main" val="3497515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843F-53A1-8866-CF55-4D600806AB15}"/>
              </a:ext>
            </a:extLst>
          </p:cNvPr>
          <p:cNvSpPr>
            <a:spLocks noGrp="1"/>
          </p:cNvSpPr>
          <p:nvPr>
            <p:ph type="title"/>
          </p:nvPr>
        </p:nvSpPr>
        <p:spPr>
          <a:xfrm>
            <a:off x="4650070" y="240568"/>
            <a:ext cx="7541930" cy="1873885"/>
          </a:xfrm>
          <a:ln>
            <a:noFill/>
          </a:ln>
        </p:spPr>
        <p:txBody>
          <a:bodyPr>
            <a:normAutofit/>
          </a:bodyPr>
          <a:lstStyle/>
          <a:p>
            <a:pPr algn="ctr"/>
            <a:r>
              <a:rPr lang="en-IN" sz="3600" b="1" u="sng"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Food wastage with amount of food</a:t>
            </a:r>
            <a:br>
              <a:rPr lang="en-IN" sz="3600" b="1" u="sng"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br>
            <a:r>
              <a:rPr lang="en-IN" sz="3600" b="1" u="sng"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(Scatter Plot)</a:t>
            </a:r>
            <a:endParaRPr lang="en-IN" sz="3600" b="1" u="sng" dirty="0">
              <a:solidFill>
                <a:schemeClr val="tx1"/>
              </a:solidFill>
            </a:endParaRPr>
          </a:p>
        </p:txBody>
      </p:sp>
      <p:sp>
        <p:nvSpPr>
          <p:cNvPr id="3" name="Content Placeholder 2">
            <a:extLst>
              <a:ext uri="{FF2B5EF4-FFF2-40B4-BE49-F238E27FC236}">
                <a16:creationId xmlns:a16="http://schemas.microsoft.com/office/drawing/2014/main" id="{79894C60-71E4-F6A1-82C0-C0B0C5938153}"/>
              </a:ext>
            </a:extLst>
          </p:cNvPr>
          <p:cNvSpPr>
            <a:spLocks noGrp="1"/>
          </p:cNvSpPr>
          <p:nvPr>
            <p:ph idx="1"/>
          </p:nvPr>
        </p:nvSpPr>
        <p:spPr>
          <a:xfrm>
            <a:off x="4970109" y="2157556"/>
            <a:ext cx="6730276" cy="4095448"/>
          </a:xfrm>
        </p:spPr>
        <p:txBody>
          <a:bodyPr>
            <a:normAutofit lnSpcReduction="10000"/>
          </a:bodyPr>
          <a:lstStyle/>
          <a:p>
            <a:pPr marL="0" indent="0" algn="ctr">
              <a:buNone/>
            </a:pPr>
            <a:r>
              <a:rPr lang="en-US" sz="2800" dirty="0"/>
              <a:t>The scatter plot shows that more food quantity typically leads to higher wastage, with winter showing the highest waste levels. The relationship isn't perfectly consistent, suggesting other factors beyond quantity affect food waste, as shown by the wide variation in wastage (10-65 units) across food quantities (300-500 units).</a:t>
            </a:r>
            <a:endParaRPr lang="en-IN" sz="2800" dirty="0"/>
          </a:p>
        </p:txBody>
      </p:sp>
      <p:sp>
        <p:nvSpPr>
          <p:cNvPr id="4" name="Slide Number Placeholder 3">
            <a:extLst>
              <a:ext uri="{FF2B5EF4-FFF2-40B4-BE49-F238E27FC236}">
                <a16:creationId xmlns:a16="http://schemas.microsoft.com/office/drawing/2014/main" id="{EFDD021C-3A00-B22C-5128-A59BE7DC3360}"/>
              </a:ext>
            </a:extLst>
          </p:cNvPr>
          <p:cNvSpPr>
            <a:spLocks noGrp="1"/>
          </p:cNvSpPr>
          <p:nvPr>
            <p:ph type="sldNum" sz="quarter" idx="12"/>
          </p:nvPr>
        </p:nvSpPr>
        <p:spPr/>
        <p:txBody>
          <a:bodyPr>
            <a:normAutofit lnSpcReduction="10000"/>
          </a:bodyPr>
          <a:lstStyle/>
          <a:p>
            <a:pPr>
              <a:spcAft>
                <a:spcPts val="600"/>
              </a:spcAft>
            </a:pPr>
            <a:fld id="{4FAB73BC-B049-4115-A692-8D63A059BFB8}" type="slidenum">
              <a:rPr lang="en-US" smtClean="0"/>
              <a:pPr>
                <a:spcAft>
                  <a:spcPts val="600"/>
                </a:spcAft>
              </a:pPr>
              <a:t>9</a:t>
            </a:fld>
            <a:endParaRPr lang="en-US"/>
          </a:p>
        </p:txBody>
      </p:sp>
      <p:pic>
        <p:nvPicPr>
          <p:cNvPr id="5" name="Picture 4">
            <a:extLst>
              <a:ext uri="{FF2B5EF4-FFF2-40B4-BE49-F238E27FC236}">
                <a16:creationId xmlns:a16="http://schemas.microsoft.com/office/drawing/2014/main" id="{DE738234-2176-E209-E215-F93DE9454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5658" y="697198"/>
            <a:ext cx="4466147" cy="5463601"/>
          </a:xfrm>
          <a:prstGeom prst="rect">
            <a:avLst/>
          </a:prstGeom>
          <a:noFill/>
        </p:spPr>
      </p:pic>
    </p:spTree>
    <p:extLst>
      <p:ext uri="{BB962C8B-B14F-4D97-AF65-F5344CB8AC3E}">
        <p14:creationId xmlns:p14="http://schemas.microsoft.com/office/powerpoint/2010/main" val="6239875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45F22A-22AD-4AB5-B4E5-D6E61E43E45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EE1C908-B3CC-430B-8659-0948FA2BA0C9}">
  <ds:schemaRefs>
    <ds:schemaRef ds:uri="http://schemas.microsoft.com/sharepoint/v3/contenttype/forms"/>
  </ds:schemaRefs>
</ds:datastoreItem>
</file>

<file path=customXml/itemProps3.xml><?xml version="1.0" encoding="utf-8"?>
<ds:datastoreItem xmlns:ds="http://schemas.openxmlformats.org/officeDocument/2006/customXml" ds:itemID="{480957EC-86C0-4415-A208-C533BB28C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Gallery</Template>
  <TotalTime>278</TotalTime>
  <Words>427</Words>
  <Application>Microsoft Office PowerPoint</Application>
  <PresentationFormat>Widescreen</PresentationFormat>
  <Paragraphs>55</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Gill Sans MT</vt:lpstr>
      <vt:lpstr>Wingdings</vt:lpstr>
      <vt:lpstr>Gallery</vt:lpstr>
      <vt:lpstr>Food wastage analysis</vt:lpstr>
      <vt:lpstr>PowerPoint Presentation</vt:lpstr>
      <vt:lpstr>PowerPoint Presentation</vt:lpstr>
      <vt:lpstr>Dataset details</vt:lpstr>
      <vt:lpstr>FOOD WASTAGE </vt:lpstr>
      <vt:lpstr>     food waste by  location (Heatmap)</vt:lpstr>
      <vt:lpstr>Food Waste by Event Type  (Pie Chart)</vt:lpstr>
      <vt:lpstr>Food Waste by Food Type  (Bar Chart)</vt:lpstr>
      <vt:lpstr>Food wastage with amount of food (Scatter Plot)</vt:lpstr>
      <vt:lpstr>Learnings and Outcomes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KUNAL YADAV 2401730157</dc:creator>
  <cp:lastModifiedBy>KUNAL YADAV 2401730157</cp:lastModifiedBy>
  <cp:revision>6</cp:revision>
  <dcterms:created xsi:type="dcterms:W3CDTF">2024-11-21T09:39:37Z</dcterms:created>
  <dcterms:modified xsi:type="dcterms:W3CDTF">2024-11-30T16:29:01Z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